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306" r:id="rId3"/>
    <p:sldId id="307" r:id="rId4"/>
    <p:sldId id="256" r:id="rId5"/>
    <p:sldId id="276" r:id="rId6"/>
    <p:sldId id="286" r:id="rId7"/>
    <p:sldId id="277" r:id="rId8"/>
    <p:sldId id="295" r:id="rId9"/>
    <p:sldId id="284" r:id="rId10"/>
    <p:sldId id="303" r:id="rId11"/>
    <p:sldId id="288" r:id="rId12"/>
    <p:sldId id="289" r:id="rId13"/>
    <p:sldId id="290" r:id="rId14"/>
    <p:sldId id="292" r:id="rId15"/>
    <p:sldId id="293" r:id="rId16"/>
    <p:sldId id="291" r:id="rId17"/>
    <p:sldId id="305" r:id="rId18"/>
    <p:sldId id="302" r:id="rId19"/>
    <p:sldId id="287" r:id="rId20"/>
    <p:sldId id="294" r:id="rId21"/>
    <p:sldId id="297" r:id="rId22"/>
    <p:sldId id="298" r:id="rId23"/>
    <p:sldId id="299" r:id="rId24"/>
    <p:sldId id="300" r:id="rId25"/>
    <p:sldId id="301" r:id="rId26"/>
    <p:sldId id="285" r:id="rId27"/>
    <p:sldId id="304" r:id="rId28"/>
    <p:sldId id="278" r:id="rId29"/>
    <p:sldId id="308" r:id="rId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800040"/>
    <a:srgbClr val="FF6FCF"/>
    <a:srgbClr val="66FFFF"/>
    <a:srgbClr val="FF66FF"/>
    <a:srgbClr val="FF008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80" autoAdjust="0"/>
  </p:normalViewPr>
  <p:slideViewPr>
    <p:cSldViewPr snapToGrid="0" snapToObjects="1">
      <p:cViewPr varScale="1">
        <p:scale>
          <a:sx n="69" d="100"/>
          <a:sy n="69" d="100"/>
        </p:scale>
        <p:origin x="-1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BDADB-0A6E-4445-BA7C-BA5A9143488B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314B1-0615-B842-8C2F-13548439CB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37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STEPH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14B1-0615-B842-8C2F-13548439CB0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34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Laurence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14B1-0615-B842-8C2F-13548439CB0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20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Steph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14B1-0615-B842-8C2F-13548439CB0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34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Laurence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14B1-0615-B842-8C2F-13548439CB0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43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Laurence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14B1-0615-B842-8C2F-13548439CB0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02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Steph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14B1-0615-B842-8C2F-13548439CB0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33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Laurence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14B1-0615-B842-8C2F-13548439CB0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79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540-AD0A-3C42-972E-A8D8D583B864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4DF-FCF7-BD49-8EA4-90B758ED8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45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540-AD0A-3C42-972E-A8D8D583B864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4DF-FCF7-BD49-8EA4-90B758ED8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90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540-AD0A-3C42-972E-A8D8D583B864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4DF-FCF7-BD49-8EA4-90B758ED8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02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DBE1-CA28-AC41-BCDF-721DE78A2C07}" type="datetimeFigureOut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11/12/15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30D6-221D-8C47-82A3-F51DC76B9DD6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1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A4793-7C4E-FD47-8E2B-E8EABDFECC14}" type="datetimeFigureOut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11/12/15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31C9-2DB4-BE40-A0B1-EA1584ECC356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4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172D-2C36-9142-BEFF-910A03156D81}" type="datetimeFigureOut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11/12/15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1FFC-3C62-D246-A5A3-6CB754DE9727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5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ABCE-B949-3F4A-A179-7C818C81A431}" type="datetimeFigureOut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11/12/15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8F07-D092-254B-8B20-5E4BE2B8E17F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0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D1E1-8909-FC4E-87AB-8CD31CD7A113}" type="datetimeFigureOut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11/12/15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614B-C167-E64A-AF18-06FD5306B98D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0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B061F-82F5-4343-9CBF-65F87340D69F}" type="datetimeFigureOut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11/12/15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6617A-F41B-964B-95C7-5B471FB476E5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0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3004-DC91-5442-9623-5904BDF8FA14}" type="datetimeFigureOut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11/12/15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8E73-45F9-714E-BDCF-B6DF09B4E2C6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8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5753-F08A-6F42-B0CB-07E584381968}" type="datetimeFigureOut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11/12/15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3656E-5092-8D4A-8CD8-876628AA8798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540-AD0A-3C42-972E-A8D8D583B864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4DF-FCF7-BD49-8EA4-90B758ED8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72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0403-459C-4949-8F50-4BE957E9A235}" type="datetimeFigureOut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11/12/15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513B-10D1-3B41-851C-ABFC28D8862C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1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D32B-A5BE-6F4C-8741-1445EE7A476F}" type="datetimeFigureOut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11/12/15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D97C-0102-3141-AA5C-0D910401DB1A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1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3498-9920-6348-8AF8-B467DA3C8FD7}" type="datetimeFigureOut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11/12/15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F21B-B650-B341-BFD1-F96887C7935F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1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540-AD0A-3C42-972E-A8D8D583B864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4DF-FCF7-BD49-8EA4-90B758ED8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13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540-AD0A-3C42-972E-A8D8D583B864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4DF-FCF7-BD49-8EA4-90B758ED8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07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540-AD0A-3C42-972E-A8D8D583B864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4DF-FCF7-BD49-8EA4-90B758ED8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70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540-AD0A-3C42-972E-A8D8D583B864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4DF-FCF7-BD49-8EA4-90B758ED8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55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540-AD0A-3C42-972E-A8D8D583B864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4DF-FCF7-BD49-8EA4-90B758ED8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25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540-AD0A-3C42-972E-A8D8D583B864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4DF-FCF7-BD49-8EA4-90B758ED8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6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540-AD0A-3C42-972E-A8D8D583B864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64DF-FCF7-BD49-8EA4-90B758ED8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52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D540-AD0A-3C42-972E-A8D8D583B864}" type="datetimeFigureOut">
              <a:rPr lang="fr-FR" smtClean="0"/>
              <a:t>11/12/15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64DF-FCF7-BD49-8EA4-90B758ED8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07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6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Cliquez et modifiez le titre</a:t>
            </a:r>
            <a:endParaRPr lang="fr-FR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57D19D-7E01-794B-AC45-259462F3B871}" type="datetimeFigureOut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11/12/15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0123D9-1AEC-DD4E-ACD2-C282F92CFFE1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11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Document_Microsoft_Word1.docx"/><Relationship Id="rId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feature=player_embedded&amp;v=N-_TGe0kgGU%23t=0" TargetMode="External"/><Relationship Id="rId3" Type="http://schemas.openxmlformats.org/officeDocument/2006/relationships/hyperlink" Target="https://www.youtube.com/watch?feature=player_embedded&amp;v=4GEsWF2Q5dE%23t=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re 1"/>
          <p:cNvSpPr>
            <a:spLocks noGrp="1"/>
          </p:cNvSpPr>
          <p:nvPr>
            <p:ph type="ctrTitle"/>
          </p:nvPr>
        </p:nvSpPr>
        <p:spPr>
          <a:xfrm>
            <a:off x="1231900" y="1541463"/>
            <a:ext cx="6667500" cy="817562"/>
          </a:xfrm>
        </p:spPr>
        <p:txBody>
          <a:bodyPr/>
          <a:lstStyle/>
          <a:p>
            <a:r>
              <a:rPr lang="fr-FR" sz="5400" b="1" dirty="0" smtClean="0">
                <a:solidFill>
                  <a:schemeClr val="bg1"/>
                </a:solidFill>
                <a:latin typeface="Avenir Next Condensed Medium" charset="0"/>
                <a:cs typeface="Avenir Next Condensed Medium" charset="0"/>
              </a:rPr>
              <a:t>Partage d’expériences</a:t>
            </a:r>
            <a:endParaRPr lang="fr-FR" sz="5400" b="1" dirty="0">
              <a:solidFill>
                <a:schemeClr val="bg1"/>
              </a:solidFill>
              <a:latin typeface="Avenir Next Condensed Medium" charset="0"/>
              <a:cs typeface="Avenir Next Condensed Medium" charset="0"/>
            </a:endParaRPr>
          </a:p>
        </p:txBody>
      </p:sp>
      <p:sp>
        <p:nvSpPr>
          <p:cNvPr id="2050" name="Sous-titre 2"/>
          <p:cNvSpPr>
            <a:spLocks noGrp="1"/>
          </p:cNvSpPr>
          <p:nvPr>
            <p:ph type="subTitle" idx="1"/>
          </p:nvPr>
        </p:nvSpPr>
        <p:spPr>
          <a:xfrm>
            <a:off x="1371600" y="2359025"/>
            <a:ext cx="6400800" cy="649288"/>
          </a:xfrm>
        </p:spPr>
        <p:txBody>
          <a:bodyPr/>
          <a:lstStyle/>
          <a:p>
            <a:r>
              <a:rPr lang="fr-FR" sz="2400" b="1" dirty="0" smtClean="0">
                <a:solidFill>
                  <a:srgbClr val="FFFFFF"/>
                </a:solidFill>
                <a:latin typeface="Avenir Next Condensed Medium" charset="0"/>
                <a:cs typeface="Avenir Next Condensed Medium" charset="0"/>
              </a:rPr>
              <a:t>16 </a:t>
            </a:r>
            <a:r>
              <a:rPr lang="fr-FR" sz="2400" b="1" dirty="0" smtClean="0">
                <a:solidFill>
                  <a:srgbClr val="FFFFFF"/>
                </a:solidFill>
                <a:latin typeface="Avenir Next Condensed Medium" charset="0"/>
                <a:cs typeface="Avenir Next Condensed Medium" charset="0"/>
              </a:rPr>
              <a:t>décembre 2015</a:t>
            </a:r>
            <a:endParaRPr lang="fr-FR" sz="2400" b="1" dirty="0">
              <a:solidFill>
                <a:srgbClr val="FFFFFF"/>
              </a:solidFill>
              <a:latin typeface="Avenir Next Condensed Medium" charset="0"/>
              <a:cs typeface="Avenir Next Condensed Medium" charset="0"/>
            </a:endParaRPr>
          </a:p>
        </p:txBody>
      </p:sp>
      <p:pic>
        <p:nvPicPr>
          <p:cNvPr id="2051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816101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33" y="4480854"/>
            <a:ext cx="2667310" cy="19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us-titre 2"/>
          <p:cNvSpPr txBox="1">
            <a:spLocks/>
          </p:cNvSpPr>
          <p:nvPr/>
        </p:nvSpPr>
        <p:spPr bwMode="auto">
          <a:xfrm>
            <a:off x="-17462" y="3346208"/>
            <a:ext cx="9161462" cy="5933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566BAF"/>
                </a:solidFill>
                <a:latin typeface="Avenir Next Condensed Medium" charset="0"/>
                <a:cs typeface="Avenir Next Condensed Medium" charset="0"/>
              </a:rPr>
              <a:t>Intervention de Laurence </a:t>
            </a:r>
            <a:r>
              <a:rPr lang="fr-FR" sz="3600" b="1" dirty="0" err="1" smtClean="0">
                <a:solidFill>
                  <a:srgbClr val="566BAF"/>
                </a:solidFill>
                <a:latin typeface="Avenir Next Condensed Medium" charset="0"/>
                <a:cs typeface="Avenir Next Condensed Medium" charset="0"/>
              </a:rPr>
              <a:t>Balleux</a:t>
            </a:r>
            <a:r>
              <a:rPr lang="fr-FR" sz="3600" b="1" dirty="0" smtClean="0">
                <a:solidFill>
                  <a:srgbClr val="566BAF"/>
                </a:solidFill>
                <a:latin typeface="Avenir Next Condensed Medium" charset="0"/>
                <a:cs typeface="Avenir Next Condensed Medium" charset="0"/>
              </a:rPr>
              <a:t> - </a:t>
            </a:r>
            <a:r>
              <a:rPr lang="fr-FR" sz="3600" b="1" dirty="0" err="1" smtClean="0">
                <a:solidFill>
                  <a:srgbClr val="566BAF"/>
                </a:solidFill>
                <a:latin typeface="Avenir Next Condensed Medium" charset="0"/>
                <a:cs typeface="Avenir Next Condensed Medium" charset="0"/>
              </a:rPr>
              <a:t>HEVinci</a:t>
            </a:r>
            <a:endParaRPr lang="fr-FR" sz="3600" b="1" dirty="0">
              <a:solidFill>
                <a:srgbClr val="566BAF"/>
              </a:solidFill>
              <a:latin typeface="Avenir Next Condensed Medium" charset="0"/>
              <a:cs typeface="Avenir Next Condense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3.  Etapes de l’option (3)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0" y="1101680"/>
            <a:ext cx="3390900" cy="227652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10" y="3286789"/>
            <a:ext cx="4565889" cy="299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149" y="1295400"/>
            <a:ext cx="3613534" cy="2871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5372952" y="4716517"/>
            <a:ext cx="3331088" cy="156966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Travail sur les fondements pédagogiques et didactiques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9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3.  Etapes </a:t>
            </a:r>
            <a:r>
              <a:rPr lang="fr-BE" sz="3600" dirty="0">
                <a:cs typeface="AlphabitsSquared"/>
              </a:rPr>
              <a:t>de l’option </a:t>
            </a:r>
            <a:r>
              <a:rPr lang="fr-BE" sz="3600" dirty="0" smtClean="0">
                <a:latin typeface="+mj-lt"/>
                <a:cs typeface="AlphabitsSquared"/>
              </a:rPr>
              <a:t>(4)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>
            <a:off x="762000" y="172084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dirty="0" smtClean="0"/>
              <a:t>Deux personnes ressources de l’ULG (manipulations, utilisations des </a:t>
            </a:r>
            <a:r>
              <a:rPr lang="fr-FR" sz="2400" dirty="0" err="1" smtClean="0"/>
              <a:t>apps</a:t>
            </a:r>
            <a:r>
              <a:rPr lang="fr-FR" sz="2400" dirty="0" smtClean="0"/>
              <a:t>, …)</a:t>
            </a:r>
          </a:p>
          <a:p>
            <a:pPr marL="342900" indent="-342900">
              <a:buFont typeface="Arial"/>
              <a:buChar char="•"/>
            </a:pP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Après-midi d’observation en classe (</a:t>
            </a:r>
            <a:r>
              <a:rPr lang="fr-FR" sz="2400" dirty="0" err="1" smtClean="0"/>
              <a:t>Profondsart</a:t>
            </a:r>
            <a:r>
              <a:rPr lang="fr-FR" sz="2400" dirty="0" smtClean="0"/>
              <a:t>) + rencontre avec l’enseignant et le directeur</a:t>
            </a:r>
            <a:br>
              <a:rPr lang="fr-FR" sz="2400" dirty="0" smtClean="0"/>
            </a:br>
            <a:endParaRPr lang="fr-FR" sz="2400" dirty="0" smtClean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Expert en NTIC de l’ENCBW</a:t>
            </a:r>
            <a:br>
              <a:rPr lang="fr-FR" sz="2400" dirty="0" smtClean="0"/>
            </a:br>
            <a:endParaRPr lang="fr-FR" sz="2400" dirty="0" smtClean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Tous les membres de l’option, dans une logique collaborative 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5372952" y="5509954"/>
            <a:ext cx="3331088" cy="830997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Rencontre de personnes ressources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2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3.  Etapes </a:t>
            </a:r>
            <a:r>
              <a:rPr lang="fr-BE" sz="3600" dirty="0">
                <a:cs typeface="AlphabitsSquared"/>
              </a:rPr>
              <a:t>de l’option </a:t>
            </a:r>
            <a:r>
              <a:rPr lang="fr-BE" sz="3600" dirty="0" smtClean="0">
                <a:latin typeface="+mj-lt"/>
                <a:cs typeface="AlphabitsSquared"/>
              </a:rPr>
              <a:t>(5)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432652" y="1230054"/>
            <a:ext cx="3331088" cy="830997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Construction de la scénarisation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7" y="2453390"/>
            <a:ext cx="8013949" cy="366776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038496" y="6237312"/>
            <a:ext cx="166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Karsenti</a:t>
            </a:r>
            <a:r>
              <a:rPr lang="fr-FR" dirty="0"/>
              <a:t>, 2014)</a:t>
            </a:r>
            <a:r>
              <a:rPr lang="fr-BE" dirty="0"/>
              <a:t>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103054" y="1230054"/>
            <a:ext cx="4371662" cy="830997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10 h autour d’un Savoir spécifique en français ou en math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4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3.  Etapes </a:t>
            </a:r>
            <a:r>
              <a:rPr lang="fr-BE" sz="3600" dirty="0">
                <a:cs typeface="AlphabitsSquared"/>
              </a:rPr>
              <a:t>de l’option </a:t>
            </a:r>
            <a:r>
              <a:rPr lang="fr-BE" sz="3600" dirty="0" smtClean="0">
                <a:latin typeface="+mj-lt"/>
                <a:cs typeface="AlphabitsSquared"/>
              </a:rPr>
              <a:t>(6)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2138141" y="1968550"/>
            <a:ext cx="4634648" cy="830997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Expérimentation sur le terrain et recueils de données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8141" y="1277202"/>
            <a:ext cx="4634648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Test des activités entre étudiants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8141" y="3039199"/>
            <a:ext cx="4634648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Analyse des données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38141" y="3722536"/>
            <a:ext cx="4634648" cy="2062103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Triple diffusion pour les étudiants : </a:t>
            </a:r>
          </a:p>
          <a:p>
            <a:pPr marL="342900" indent="-342900" algn="ctr">
              <a:buFontTx/>
              <a:buChar char="-"/>
            </a:pPr>
            <a:r>
              <a:rPr lang="fr-BE" sz="2000" dirty="0" smtClean="0">
                <a:solidFill>
                  <a:schemeClr val="bg1"/>
                </a:solidFill>
                <a:latin typeface="+mj-lt"/>
              </a:rPr>
              <a:t>TFE ;</a:t>
            </a:r>
          </a:p>
          <a:p>
            <a:pPr marL="342900" indent="-342900" algn="ctr">
              <a:buFontTx/>
              <a:buChar char="-"/>
            </a:pPr>
            <a:r>
              <a:rPr lang="fr-BE" sz="2000" dirty="0" smtClean="0">
                <a:solidFill>
                  <a:schemeClr val="bg1"/>
                </a:solidFill>
                <a:latin typeface="+mj-lt"/>
              </a:rPr>
              <a:t>Partage (partenaires et autres étudiants) ;</a:t>
            </a:r>
          </a:p>
          <a:p>
            <a:pPr marL="342900" indent="-342900" algn="ctr">
              <a:buFontTx/>
              <a:buChar char="-"/>
            </a:pPr>
            <a:r>
              <a:rPr lang="fr-BE" sz="2000" dirty="0" smtClean="0">
                <a:solidFill>
                  <a:schemeClr val="bg1"/>
                </a:solidFill>
                <a:latin typeface="+mj-lt"/>
              </a:rPr>
              <a:t>Vidéo. </a:t>
            </a:r>
          </a:p>
          <a:p>
            <a:pPr marL="342900" indent="-342900" algn="ctr">
              <a:buFontTx/>
              <a:buChar char="-"/>
            </a:pP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0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4.  Méthodologie (1)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457200" y="1104900"/>
            <a:ext cx="8191500" cy="276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57200" y="4042656"/>
            <a:ext cx="8191500" cy="730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41361" y="4888577"/>
            <a:ext cx="8191500" cy="16135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28259" y="2284813"/>
            <a:ext cx="2356242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180 Elèves</a:t>
            </a:r>
          </a:p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(P3, 4, 5, 6) 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361" y="1288573"/>
            <a:ext cx="5248239" cy="461665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Pré-test &amp; Post-test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5361" y="1829137"/>
            <a:ext cx="5248239" cy="138499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Trois profils suivis </a:t>
            </a:r>
          </a:p>
          <a:p>
            <a:pPr marL="342900" indent="-342900" algn="ctr">
              <a:buFontTx/>
              <a:buChar char="-"/>
            </a:pPr>
            <a:r>
              <a:rPr lang="fr-BE" sz="2000" dirty="0" smtClean="0">
                <a:solidFill>
                  <a:schemeClr val="bg1"/>
                </a:solidFill>
              </a:rPr>
              <a:t>Médiations métacognitives (enregistrées et retrancrites)</a:t>
            </a:r>
          </a:p>
          <a:p>
            <a:pPr marL="342900" indent="-342900" algn="ctr">
              <a:buFontTx/>
              <a:buChar char="-"/>
            </a:pPr>
            <a:r>
              <a:rPr lang="fr-BE" sz="2000" dirty="0" smtClean="0">
                <a:solidFill>
                  <a:schemeClr val="bg1"/>
                </a:solidFill>
              </a:rPr>
              <a:t>En actes (enregistrement)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35361" y="3312765"/>
            <a:ext cx="5248239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Films : séquences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259" y="4188900"/>
            <a:ext cx="2356242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8 enseignants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361" y="4209666"/>
            <a:ext cx="5248239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Entretiens à chaud 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8259" y="5464510"/>
            <a:ext cx="2356242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16 étudiants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35361" y="5002845"/>
            <a:ext cx="5248239" cy="138499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3 Focus-groupes</a:t>
            </a:r>
          </a:p>
          <a:p>
            <a:pPr marL="342900" indent="-342900" algn="ctr">
              <a:buFontTx/>
              <a:buChar char="-"/>
            </a:pPr>
            <a:r>
              <a:rPr lang="fr-BE" sz="2000" dirty="0" smtClean="0">
                <a:solidFill>
                  <a:schemeClr val="bg1"/>
                </a:solidFill>
              </a:rPr>
              <a:t>Avant : Représentations initiales;</a:t>
            </a:r>
          </a:p>
          <a:p>
            <a:pPr marL="342900" indent="-342900" algn="ctr">
              <a:buFontTx/>
              <a:buChar char="-"/>
            </a:pPr>
            <a:r>
              <a:rPr lang="fr-BE" sz="2000" dirty="0" smtClean="0">
                <a:solidFill>
                  <a:schemeClr val="bg1"/>
                </a:solidFill>
              </a:rPr>
              <a:t>Pendant : émotions, ressentis;</a:t>
            </a:r>
          </a:p>
          <a:p>
            <a:pPr marL="342900" indent="-342900" algn="ctr">
              <a:buFontTx/>
              <a:buChar char="-"/>
            </a:pPr>
            <a:r>
              <a:rPr lang="fr-BE" sz="2000" dirty="0" smtClean="0">
                <a:solidFill>
                  <a:schemeClr val="bg1"/>
                </a:solidFill>
              </a:rPr>
              <a:t>Après : gains personnels</a:t>
            </a:r>
          </a:p>
        </p:txBody>
      </p:sp>
    </p:spTree>
    <p:extLst>
      <p:ext uri="{BB962C8B-B14F-4D97-AF65-F5344CB8AC3E}">
        <p14:creationId xmlns:p14="http://schemas.microsoft.com/office/powerpoint/2010/main" val="218637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4.  Méthodologie (2)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902987"/>
              </p:ext>
            </p:extLst>
          </p:nvPr>
        </p:nvGraphicFramePr>
        <p:xfrm>
          <a:off x="933127" y="1181100"/>
          <a:ext cx="7290123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5" imgW="5905500" imgH="4495800" progId="Word.Document.12">
                  <p:embed/>
                </p:oleObj>
              </mc:Choice>
              <mc:Fallback>
                <p:oleObj name="Document" r:id="rId5" imgW="5905500" imgH="449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127" y="1181100"/>
                        <a:ext cx="7290123" cy="554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49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4.  Méthodologie (3)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5257800" cy="3635991"/>
          </a:xfrm>
          <a:prstGeom prst="rect">
            <a:avLst/>
          </a:prstGeom>
          <a:solidFill>
            <a:schemeClr val="bg1"/>
          </a:solidFill>
          <a:ln>
            <a:solidFill>
              <a:srgbClr val="29417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271665"/>
            <a:ext cx="3256853" cy="4800600"/>
          </a:xfrm>
          <a:prstGeom prst="rect">
            <a:avLst/>
          </a:prstGeom>
          <a:solidFill>
            <a:schemeClr val="bg1"/>
          </a:solidFill>
          <a:ln>
            <a:solidFill>
              <a:srgbClr val="294171"/>
            </a:solidFill>
          </a:ln>
        </p:spPr>
      </p:pic>
    </p:spTree>
    <p:extLst>
      <p:ext uri="{BB962C8B-B14F-4D97-AF65-F5344CB8AC3E}">
        <p14:creationId xmlns:p14="http://schemas.microsoft.com/office/powerpoint/2010/main" val="337358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2800" dirty="0">
                <a:cs typeface="AlphabitsSquared"/>
              </a:rPr>
              <a:t>4.  Méthodologie </a:t>
            </a:r>
            <a:r>
              <a:rPr lang="fr-BE" sz="2800" dirty="0" smtClean="0">
                <a:cs typeface="AlphabitsSquared"/>
              </a:rPr>
              <a:t>(4)     Concrètement…</a:t>
            </a:r>
            <a:endParaRPr lang="fr-BE" sz="2000" dirty="0"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25500" y="25678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://www.youtube.com/watch?feature=player_embedded&amp;v=N-_TGe0kgGU#t=</a:t>
            </a:r>
            <a:r>
              <a:rPr lang="fr-FR" dirty="0" smtClean="0">
                <a:hlinkClick r:id="rId2"/>
              </a:rPr>
              <a:t>0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855177" y="53495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3"/>
              </a:rPr>
              <a:t>https://www.youtube.com/watch?feature=player_embedded&amp;v=4GEsWF2Q5dE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54046" y="1693889"/>
            <a:ext cx="252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1) Les quadrilatères (conceptualisation)</a:t>
            </a:r>
            <a:endParaRPr lang="fr-BE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855177" y="3959814"/>
            <a:ext cx="4239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2</a:t>
            </a:r>
            <a:r>
              <a:rPr lang="fr-BE" sz="2000" dirty="0" smtClean="0"/>
              <a:t>) Le texte informatif </a:t>
            </a:r>
          </a:p>
          <a:p>
            <a:r>
              <a:rPr lang="fr-BE" sz="2000" dirty="0" smtClean="0"/>
              <a:t>(dans le cadre d’un projet </a:t>
            </a:r>
            <a:r>
              <a:rPr lang="fr-BE" sz="2000" dirty="0" err="1" smtClean="0"/>
              <a:t>Coménius</a:t>
            </a:r>
            <a:r>
              <a:rPr lang="fr-BE" sz="2000" dirty="0" smtClean="0"/>
              <a:t>, présentation de monuments belges)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17551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5.  Résultats partiels (1) 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>
            <a:off x="654556" y="5554430"/>
            <a:ext cx="790893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P</a:t>
            </a:r>
            <a:r>
              <a:rPr lang="fr-FR" sz="2000" dirty="0" smtClean="0"/>
              <a:t>our </a:t>
            </a:r>
            <a:r>
              <a:rPr lang="fr-FR" sz="2000" dirty="0"/>
              <a:t>toutes les classes – et donc pour tous les apprentissages développés, une évolution significative </a:t>
            </a:r>
            <a:r>
              <a:rPr lang="fr-FR" sz="2000" dirty="0" smtClean="0"/>
              <a:t>montrant</a:t>
            </a:r>
            <a:r>
              <a:rPr lang="fr-FR" sz="2000" dirty="0"/>
              <a:t> </a:t>
            </a:r>
            <a:r>
              <a:rPr lang="fr-FR" sz="2000" dirty="0" smtClean="0"/>
              <a:t>qu’il </a:t>
            </a:r>
            <a:r>
              <a:rPr lang="fr-FR" sz="2000" dirty="0"/>
              <a:t>n’y a pas eu détérioration mais bien un saut qualitatif </a:t>
            </a:r>
            <a:r>
              <a:rPr lang="fr-FR" sz="2000" dirty="0" smtClean="0"/>
              <a:t>généré.</a:t>
            </a:r>
            <a:endParaRPr lang="fr-BE" sz="2000" dirty="0"/>
          </a:p>
        </p:txBody>
      </p:sp>
      <p:sp>
        <p:nvSpPr>
          <p:cNvPr id="18" name="Rectangle 17"/>
          <p:cNvSpPr/>
          <p:nvPr/>
        </p:nvSpPr>
        <p:spPr>
          <a:xfrm>
            <a:off x="654556" y="1147842"/>
            <a:ext cx="7908931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Que révèle l’analyse quantitative? 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1975513"/>
            <a:ext cx="7871156" cy="340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52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5.  Résultats partiels (2) 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654556" y="1147842"/>
            <a:ext cx="7908931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Que révèle l’analyse qualitative ? 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556" y="1673577"/>
            <a:ext cx="7908931" cy="461665"/>
          </a:xfrm>
          <a:prstGeom prst="rect">
            <a:avLst/>
          </a:prstGeom>
          <a:solidFill>
            <a:srgbClr val="4BACC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>
                <a:solidFill>
                  <a:schemeClr val="bg1"/>
                </a:solidFill>
                <a:latin typeface="Balloon" pitchFamily="34" charset="0"/>
              </a:rPr>
              <a:t>Effet 1 : se consacrer au contenu de l’apprentissage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556" y="3900749"/>
            <a:ext cx="7908931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i="1" dirty="0"/>
              <a:t>Les tablettes sont utiles / permettent aux élèves de se concentrer sur la tâche demandée tout en étant relevé de la tâche de scripteur / qui doit faire attention à sa calligraphie par exemple // elles permettent à tous les élèves  d’avoir un résultat soigné / et propre (silence) elles évitent les ratures / on peut revenir en arrière / ce qui / selon les élèves de ma classe / était un réel avantage lors d’exercices où il faut barrer des mots / en souligner d’autres </a:t>
            </a:r>
            <a:endParaRPr lang="fr-FR" i="1" dirty="0" smtClean="0"/>
          </a:p>
          <a:p>
            <a:r>
              <a:rPr lang="fr-FR" i="1" dirty="0" smtClean="0"/>
              <a:t>(Enseignante associée)</a:t>
            </a:r>
            <a:endParaRPr lang="fr-BE" dirty="0"/>
          </a:p>
        </p:txBody>
      </p:sp>
      <p:sp>
        <p:nvSpPr>
          <p:cNvPr id="20" name="Rectangle 19"/>
          <p:cNvSpPr/>
          <p:nvPr/>
        </p:nvSpPr>
        <p:spPr>
          <a:xfrm>
            <a:off x="654556" y="2568714"/>
            <a:ext cx="3447544" cy="64541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Diminuer la surcharge cognitive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7456" y="2568714"/>
            <a:ext cx="3447544" cy="64541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Décharger des actions dérivées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6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2" y="0"/>
            <a:ext cx="1816893" cy="1542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2032000"/>
            <a:ext cx="8081607" cy="38643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961621"/>
            <a:ext cx="7099300" cy="16402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6100" y="5909790"/>
            <a:ext cx="80816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500" dirty="0" smtClean="0">
                <a:solidFill>
                  <a:prstClr val="white"/>
                </a:solidFill>
                <a:latin typeface="Avenir Next Condensed Regular"/>
                <a:ea typeface="ＭＳ Ｐゴシック" charset="0"/>
                <a:cs typeface="Avenir Next Condensed Regular"/>
              </a:rPr>
              <a:t>Le projet HETICE 2014-2020 est soutenu par le Fonds Social Européen</a:t>
            </a:r>
            <a:endParaRPr lang="fr-FR" sz="2500" dirty="0">
              <a:solidFill>
                <a:prstClr val="white"/>
              </a:solidFill>
              <a:latin typeface="Avenir Next Condensed Regular"/>
              <a:ea typeface="ＭＳ Ｐゴシック" charset="0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265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5.  Résultats partiels (3) 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19588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654556" y="1147842"/>
            <a:ext cx="7908931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Que révèle l’analyse qualitative ? 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556" y="1673577"/>
            <a:ext cx="7908931" cy="830997"/>
          </a:xfrm>
          <a:prstGeom prst="rect">
            <a:avLst/>
          </a:prstGeom>
          <a:solidFill>
            <a:srgbClr val="4BACC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>
                <a:solidFill>
                  <a:schemeClr val="bg1"/>
                </a:solidFill>
                <a:latin typeface="Balloon" pitchFamily="34" charset="0"/>
              </a:rPr>
              <a:t>Effet 2 : développer la synthétisation et la mise en mémoire 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9356" y="2732095"/>
            <a:ext cx="3447544" cy="94397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Aspect concret et interactif des synthèses (référentiels numériques)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7456" y="2732094"/>
            <a:ext cx="3447544" cy="9439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Référentiel consultable partout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9356" y="3835399"/>
            <a:ext cx="3447544" cy="9439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Accentuer la mémoire épisodique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7456" y="3835399"/>
            <a:ext cx="3447544" cy="9439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Rapidité d’action et de réalisation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556" y="4976673"/>
            <a:ext cx="7908930" cy="17543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i="1" dirty="0"/>
              <a:t>En voyant les solides en trois dimensions sur le film / cela m’a aidé à comprendre //</a:t>
            </a:r>
            <a:endParaRPr lang="fr-BE" i="1" dirty="0"/>
          </a:p>
          <a:p>
            <a:r>
              <a:rPr lang="fr-FR" i="1" dirty="0"/>
              <a:t>Sur certains solides / j’ai découvert qu’il n’y avait pas d’arêtes // sphère, cône. Ou / sur la pyramide hexagonale / je ne savais pas qu’on savait faire des développements / la vidéo m’a aidé à comprendre (silence)</a:t>
            </a:r>
            <a:endParaRPr lang="fr-BE" i="1" dirty="0"/>
          </a:p>
          <a:p>
            <a:r>
              <a:rPr lang="fr-FR" i="1" dirty="0"/>
              <a:t>Les explications sont dites plusieurs fois / de manières différentes et on est mieux </a:t>
            </a:r>
            <a:r>
              <a:rPr lang="fr-FR" i="1" dirty="0" smtClean="0"/>
              <a:t>concentrés (Elève de P6)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282932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7" grpId="0" animBg="1"/>
      <p:bldP spid="22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5.  Résultats partiels (4) 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19588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654556" y="1147842"/>
            <a:ext cx="7908931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Que révèle l’analyse qualitative ? 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556" y="1673577"/>
            <a:ext cx="7908931" cy="830997"/>
          </a:xfrm>
          <a:prstGeom prst="rect">
            <a:avLst/>
          </a:prstGeom>
          <a:solidFill>
            <a:srgbClr val="4BACC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>
                <a:solidFill>
                  <a:schemeClr val="bg1"/>
                </a:solidFill>
                <a:latin typeface="Balloon" pitchFamily="34" charset="0"/>
              </a:rPr>
              <a:t>Effet 3 : produire de l’écrit plus rapidement, en facilitant l’auto-régulation et les aspets rédactionnels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9356" y="2732095"/>
            <a:ext cx="3447544" cy="94397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Mise en page, mise au net facilitées 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7456" y="2732094"/>
            <a:ext cx="3447544" cy="9439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Etayage orthographique </a:t>
            </a:r>
          </a:p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« en direct »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712" y="4531850"/>
            <a:ext cx="7908930" cy="17543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i="1" dirty="0"/>
              <a:t>C’est chouette parce que quand tu es devant un problème d’orthographe / c’est plus attractif. </a:t>
            </a:r>
            <a:endParaRPr lang="fr-BE" i="1" dirty="0"/>
          </a:p>
          <a:p>
            <a:r>
              <a:rPr lang="fr-FR" i="1" dirty="0"/>
              <a:t>Nous / on avait mal écrit « construit » (silence) et bien / il m’a mis le correcteur et je devais choisir entre 3 « construit » (silence) </a:t>
            </a:r>
            <a:endParaRPr lang="fr-BE" i="1" dirty="0"/>
          </a:p>
          <a:p>
            <a:r>
              <a:rPr lang="fr-FR" i="1" dirty="0"/>
              <a:t>Comment avez-vous fait votre choix // Parce que c’était au </a:t>
            </a:r>
            <a:r>
              <a:rPr lang="fr-FR" i="1" dirty="0" smtClean="0"/>
              <a:t>singulier</a:t>
            </a:r>
          </a:p>
          <a:p>
            <a:r>
              <a:rPr lang="fr-FR" i="1" dirty="0" smtClean="0"/>
              <a:t>Elève de P3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397727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5.  Résultats partiels (5) 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19588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654556" y="1147842"/>
            <a:ext cx="7908931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Que révèle l’analyse qualitative ? 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556" y="1673577"/>
            <a:ext cx="7908931" cy="461665"/>
          </a:xfrm>
          <a:prstGeom prst="rect">
            <a:avLst/>
          </a:prstGeom>
          <a:solidFill>
            <a:srgbClr val="4BACC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>
                <a:solidFill>
                  <a:schemeClr val="bg1"/>
                </a:solidFill>
                <a:latin typeface="Balloon" pitchFamily="34" charset="0"/>
              </a:rPr>
              <a:t>Effet 4 : diversifier / accentuer la différenciation 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9356" y="2510721"/>
            <a:ext cx="3447544" cy="94397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Pistes encodées à l’avance pour intervenir plus efficacement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7456" y="2510722"/>
            <a:ext cx="3447544" cy="9439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Assistance pour les profils en difficulté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712" y="4531850"/>
            <a:ext cx="790893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i="1" dirty="0"/>
              <a:t>L’utilisation des QR Codes pour la correction des textes des élèves est vraiment utile et ludique pour eux // De plus / l’étudiante a contextualisé le contenu de la relance dans le QR Code / avec le système de code de correction que j’utilise habituellement en classe (intitulé la main de correction</a:t>
            </a:r>
            <a:r>
              <a:rPr lang="fr-FR" i="1" dirty="0" smtClean="0"/>
              <a:t>)</a:t>
            </a:r>
          </a:p>
          <a:p>
            <a:r>
              <a:rPr lang="fr-FR" i="1" dirty="0" smtClean="0"/>
              <a:t>Enseignant associé</a:t>
            </a:r>
            <a:endParaRPr lang="fr-BE" i="1" dirty="0"/>
          </a:p>
        </p:txBody>
      </p:sp>
      <p:sp>
        <p:nvSpPr>
          <p:cNvPr id="17" name="Rectangle 16"/>
          <p:cNvSpPr/>
          <p:nvPr/>
        </p:nvSpPr>
        <p:spPr>
          <a:xfrm>
            <a:off x="3083684" y="3676072"/>
            <a:ext cx="3447544" cy="64710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Relances et étayages interactifs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5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5.  Résultats partiels (6) 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19588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654556" y="1147842"/>
            <a:ext cx="7908931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Que révèle l’analyse qualitative ? 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556" y="1673577"/>
            <a:ext cx="7908931" cy="461665"/>
          </a:xfrm>
          <a:prstGeom prst="rect">
            <a:avLst/>
          </a:prstGeom>
          <a:solidFill>
            <a:srgbClr val="4BACC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>
                <a:solidFill>
                  <a:schemeClr val="bg1"/>
                </a:solidFill>
                <a:latin typeface="Balloon" pitchFamily="34" charset="0"/>
              </a:rPr>
              <a:t>Effet 5 : stimuler </a:t>
            </a:r>
            <a:r>
              <a:rPr lang="fr-BE" sz="2400" b="1" smtClean="0">
                <a:solidFill>
                  <a:schemeClr val="bg1"/>
                </a:solidFill>
                <a:latin typeface="Balloon" pitchFamily="34" charset="0"/>
              </a:rPr>
              <a:t>la créativité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9356" y="2510721"/>
            <a:ext cx="3447544" cy="94397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Flexibilité / Fluidité / Originalité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712" y="4531850"/>
            <a:ext cx="790893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i="1" dirty="0"/>
              <a:t>La tablette est un support qui nous permet de réaliser des projets / de partir d’un défi / de motiver l’élève / qu’il se sente dans l’apprentissage (silence) Ces projets de création les motivent et ils appréhendent les savoirs à travers le fil rouge proposé // on ne pourrait pas faire ça sans les tablettes </a:t>
            </a:r>
            <a:endParaRPr lang="fr-BE" dirty="0"/>
          </a:p>
          <a:p>
            <a:r>
              <a:rPr lang="fr-FR" i="1" dirty="0" smtClean="0"/>
              <a:t>Enseignant associé</a:t>
            </a:r>
            <a:endParaRPr lang="fr-BE" i="1" dirty="0"/>
          </a:p>
        </p:txBody>
      </p:sp>
      <p:sp>
        <p:nvSpPr>
          <p:cNvPr id="17" name="Rectangle 16"/>
          <p:cNvSpPr/>
          <p:nvPr/>
        </p:nvSpPr>
        <p:spPr>
          <a:xfrm>
            <a:off x="4709284" y="2510720"/>
            <a:ext cx="3447544" cy="94397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Productions irréalisables sans outils numériques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7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5.  Résultats partiels (7) 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19588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654556" y="1147842"/>
            <a:ext cx="7908931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Que révèle l’analyse qualitative ? 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556" y="1673577"/>
            <a:ext cx="7908931" cy="461665"/>
          </a:xfrm>
          <a:prstGeom prst="rect">
            <a:avLst/>
          </a:prstGeom>
          <a:solidFill>
            <a:srgbClr val="4BACC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>
                <a:solidFill>
                  <a:schemeClr val="bg1"/>
                </a:solidFill>
                <a:latin typeface="Balloon" pitchFamily="34" charset="0"/>
              </a:rPr>
              <a:t>Effet 6 : développement professionnel des acteurs 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9356" y="2510721"/>
            <a:ext cx="3447544" cy="94397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Modification des postures des étudiants et des enseignants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712" y="3963103"/>
            <a:ext cx="7908930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BE" i="1" dirty="0"/>
              <a:t> </a:t>
            </a:r>
            <a:r>
              <a:rPr lang="fr-FR" i="1" dirty="0"/>
              <a:t>Cela m’intriguait et m’effrayait quelque peu…mais le nombre élevé de possibilités proposées m’ont conquis </a:t>
            </a:r>
            <a:endParaRPr lang="fr-FR" i="1" dirty="0" smtClean="0"/>
          </a:p>
          <a:p>
            <a:endParaRPr lang="fr-FR" i="1" dirty="0"/>
          </a:p>
          <a:p>
            <a:r>
              <a:rPr lang="fr-FR" i="1" dirty="0"/>
              <a:t>Je ne m’attendais pas à autant de résultats en si peu de temps / à la concentration plus longue chez les enfants / à la disparition d’une grande timidité d’un enfant lorsqu’il créait un film sur tablette n’ayant pas peur de se montrer…</a:t>
            </a:r>
            <a:r>
              <a:rPr lang="fr-BE" dirty="0"/>
              <a:t> </a:t>
            </a:r>
            <a:endParaRPr lang="fr-BE" dirty="0" smtClean="0"/>
          </a:p>
          <a:p>
            <a:endParaRPr lang="fr-FR" i="1" dirty="0" smtClean="0"/>
          </a:p>
          <a:p>
            <a:r>
              <a:rPr lang="fr-FR" i="1" dirty="0" smtClean="0"/>
              <a:t>Enseignants associés</a:t>
            </a:r>
            <a:endParaRPr lang="fr-BE" i="1" dirty="0"/>
          </a:p>
        </p:txBody>
      </p:sp>
      <p:sp>
        <p:nvSpPr>
          <p:cNvPr id="17" name="Rectangle 16"/>
          <p:cNvSpPr/>
          <p:nvPr/>
        </p:nvSpPr>
        <p:spPr>
          <a:xfrm>
            <a:off x="4709284" y="2510720"/>
            <a:ext cx="3447544" cy="94397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Possibilités offertes par l’outil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6.  Perspectives (1)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>
              <a:solidFill>
                <a:srgbClr val="1F497D"/>
              </a:solidFill>
            </a:endParaRPr>
          </a:p>
          <a:p>
            <a:endParaRPr lang="fr-FR" dirty="0">
              <a:solidFill>
                <a:srgbClr val="1F497D"/>
              </a:solidFill>
            </a:endParaRPr>
          </a:p>
          <a:p>
            <a:endParaRPr lang="fr-FR" dirty="0" smtClean="0">
              <a:solidFill>
                <a:srgbClr val="1F497D"/>
              </a:solidFill>
            </a:endParaRPr>
          </a:p>
          <a:p>
            <a:endParaRPr lang="fr-FR" dirty="0">
              <a:solidFill>
                <a:srgbClr val="1F497D"/>
              </a:solidFill>
            </a:endParaRPr>
          </a:p>
          <a:p>
            <a:endParaRPr lang="fr-FR" dirty="0" smtClean="0">
              <a:solidFill>
                <a:srgbClr val="1F497D"/>
              </a:solidFill>
            </a:endParaRPr>
          </a:p>
          <a:p>
            <a:endParaRPr lang="fr-FR" dirty="0">
              <a:solidFill>
                <a:srgbClr val="1F497D"/>
              </a:solidFill>
            </a:endParaRPr>
          </a:p>
          <a:p>
            <a:r>
              <a:rPr lang="fr-FR" sz="2400" u="sng" dirty="0" smtClean="0">
                <a:solidFill>
                  <a:srgbClr val="1F497D"/>
                </a:solidFill>
              </a:rPr>
              <a:t>Deuxième édition (2015-2016)</a:t>
            </a:r>
            <a:r>
              <a:rPr lang="fr-FR" sz="2400" dirty="0" smtClean="0">
                <a:solidFill>
                  <a:srgbClr val="1F497D"/>
                </a:solidFill>
              </a:rPr>
              <a:t> :</a:t>
            </a:r>
          </a:p>
          <a:p>
            <a:endParaRPr lang="fr-FR" dirty="0">
              <a:solidFill>
                <a:srgbClr val="1F497D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1F497D"/>
                </a:solidFill>
              </a:rPr>
              <a:t>A partir des constats réalisés lors de la première édition</a:t>
            </a:r>
          </a:p>
          <a:p>
            <a:endParaRPr lang="fr-FR" dirty="0" smtClean="0">
              <a:solidFill>
                <a:srgbClr val="1F497D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1F497D"/>
                </a:solidFill>
              </a:rPr>
              <a:t>16 étudiants…  8 classes…</a:t>
            </a:r>
          </a:p>
          <a:p>
            <a:endParaRPr lang="fr-FR" dirty="0" smtClean="0">
              <a:solidFill>
                <a:srgbClr val="1F497D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1F497D"/>
                </a:solidFill>
              </a:rPr>
              <a:t>Documenter davantage les effets dégagés lors de la </a:t>
            </a:r>
          </a:p>
          <a:p>
            <a:r>
              <a:rPr lang="fr-FR" dirty="0" smtClean="0">
                <a:solidFill>
                  <a:srgbClr val="1F497D"/>
                </a:solidFill>
              </a:rPr>
              <a:t>première édition : synthétisation, production d’écrits, </a:t>
            </a:r>
          </a:p>
          <a:p>
            <a:r>
              <a:rPr lang="fr-FR" dirty="0">
                <a:solidFill>
                  <a:srgbClr val="1F497D"/>
                </a:solidFill>
              </a:rPr>
              <a:t>d</a:t>
            </a:r>
            <a:r>
              <a:rPr lang="fr-FR" dirty="0" smtClean="0">
                <a:solidFill>
                  <a:srgbClr val="1F497D"/>
                </a:solidFill>
              </a:rPr>
              <a:t>ifférenciation, créativité</a:t>
            </a:r>
          </a:p>
          <a:p>
            <a:endParaRPr lang="fr-FR" dirty="0">
              <a:solidFill>
                <a:srgbClr val="1F497D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1F497D"/>
                </a:solidFill>
              </a:rPr>
              <a:t>Une expérimentation en P1 et en P2</a:t>
            </a:r>
          </a:p>
          <a:p>
            <a:r>
              <a:rPr lang="fr-FR" dirty="0" smtClean="0"/>
              <a:t>a tablette permet de / d’… </a:t>
            </a:r>
          </a:p>
          <a:p>
            <a:r>
              <a:rPr lang="fr-FR" dirty="0" smtClean="0"/>
              <a:t>e la première partie de la recherche (2014)…  6 effets saillants qui ont émergé.  </a:t>
            </a:r>
          </a:p>
          <a:p>
            <a:r>
              <a:rPr lang="fr-FR" dirty="0" smtClean="0"/>
              <a:t>La tablette permet de / d’…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96166" y="1797437"/>
            <a:ext cx="49149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https</a:t>
            </a:r>
            <a:r>
              <a:rPr lang="fr-FR" dirty="0">
                <a:solidFill>
                  <a:schemeClr val="bg1"/>
                </a:solidFill>
              </a:rPr>
              <a:t>://</a:t>
            </a:r>
            <a:r>
              <a:rPr lang="fr-FR" dirty="0" err="1">
                <a:solidFill>
                  <a:schemeClr val="bg1"/>
                </a:solidFill>
              </a:rPr>
              <a:t>projetdidactic.wordpress.com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309" y="3615752"/>
            <a:ext cx="2540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6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>
              <a:solidFill>
                <a:srgbClr val="1F497D"/>
              </a:solidFill>
            </a:endParaRPr>
          </a:p>
          <a:p>
            <a:r>
              <a:rPr lang="fr-FR" dirty="0" smtClean="0"/>
              <a:t>La tablette permet de / d’… </a:t>
            </a:r>
          </a:p>
          <a:p>
            <a:r>
              <a:rPr lang="fr-FR" dirty="0" smtClean="0"/>
              <a:t>e la première partie de la recherche (2014)…  6 effets saillants qui ont émergé.  </a:t>
            </a:r>
          </a:p>
          <a:p>
            <a:r>
              <a:rPr lang="fr-FR" dirty="0" smtClean="0"/>
              <a:t>La tablette permet de / d’… 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651885" cy="6470352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6.  Perspectives (2)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6470352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5451" y="965200"/>
            <a:ext cx="5441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>
                <a:solidFill>
                  <a:schemeClr val="bg1"/>
                </a:solidFill>
              </a:rPr>
              <a:t>Troisième édition (2016-2017) </a:t>
            </a:r>
            <a:r>
              <a:rPr lang="fr-BE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bg1"/>
                </a:solidFill>
              </a:rPr>
              <a:t>Demande de classes contrôles (32 étudiants…)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bg1"/>
                </a:solidFill>
              </a:rPr>
              <a:t>Davantage dans l’innovation (selon </a:t>
            </a:r>
            <a:r>
              <a:rPr lang="fr-BE" dirty="0" err="1" smtClean="0">
                <a:solidFill>
                  <a:schemeClr val="bg1"/>
                </a:solidFill>
              </a:rPr>
              <a:t>Karsenti</a:t>
            </a:r>
            <a:r>
              <a:rPr lang="fr-BE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bg1"/>
                </a:solidFill>
              </a:rPr>
              <a:t>Modifications au niveau de l’évaluation des étudiants</a:t>
            </a:r>
            <a:endParaRPr lang="fr-BE" dirty="0">
              <a:solidFill>
                <a:schemeClr val="bg1"/>
              </a:solidFill>
            </a:endParaRPr>
          </a:p>
        </p:txBody>
      </p:sp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101599"/>
              </p:ext>
            </p:extLst>
          </p:nvPr>
        </p:nvGraphicFramePr>
        <p:xfrm>
          <a:off x="341375" y="2462034"/>
          <a:ext cx="8461249" cy="4243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410"/>
                <a:gridCol w="1423410"/>
                <a:gridCol w="2549090"/>
                <a:gridCol w="3780339"/>
              </a:tblGrid>
              <a:tr h="5862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30%</a:t>
                      </a:r>
                      <a:endParaRPr lang="fr-BE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PARCOURS</a:t>
                      </a:r>
                      <a:endParaRPr lang="fr-BE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Investissement dans la recherche</a:t>
                      </a:r>
                      <a:endParaRPr lang="fr-BE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Présence et participation active aux moments de co-construction.</a:t>
                      </a:r>
                      <a:endParaRPr lang="fr-BE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/>
                </a:tc>
              </a:tr>
              <a:tr h="1172431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Capsule vidéo</a:t>
                      </a:r>
                      <a:endParaRPr lang="fr-BE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Séquence vidéo qui retrace les grands moments de l'expérimentation sur le terrain, met en valeur le cheminement, le travail des élèves, ...</a:t>
                      </a:r>
                      <a:endParaRPr lang="fr-BE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/>
                </a:tc>
              </a:tr>
              <a:tr h="58621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70%</a:t>
                      </a:r>
                      <a:endParaRPr lang="fr-BE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PRODUCTION</a:t>
                      </a:r>
                      <a:endParaRPr lang="fr-BE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Malette pédagogique virtuelle</a:t>
                      </a:r>
                      <a:endParaRPr lang="fr-BE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L'ensemble des préparations est déposé en ligne, sur l'espace DIDAC'TIC </a:t>
                      </a:r>
                      <a:endParaRPr lang="fr-BE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/>
                </a:tc>
              </a:tr>
              <a:tr h="97702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Rapport de recherche</a:t>
                      </a:r>
                      <a:endParaRPr lang="fr-BE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Rapport écrit qui développe l'analyse de l'expérimentation sur base des outils/grilles/modèles proposés.</a:t>
                      </a:r>
                      <a:endParaRPr lang="fr-BE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/>
                </a:tc>
              </a:tr>
              <a:tr h="530554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DIFFUSION - COMMUNICATION</a:t>
                      </a:r>
                      <a:endParaRPr lang="fr-BE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Présentation des résultats</a:t>
                      </a:r>
                      <a:endParaRPr lang="fr-BE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Présentation de l'option à ENCBW en projet</a:t>
                      </a:r>
                      <a:endParaRPr lang="fr-BE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/>
                </a:tc>
              </a:tr>
              <a:tr h="39081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Retour et partage aux enseignants </a:t>
                      </a:r>
                      <a:endParaRPr lang="fr-BE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599" marR="565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3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794388" y="2592772"/>
            <a:ext cx="5700694" cy="1433128"/>
          </a:xfrm>
          <a:prstGeom prst="roundRect">
            <a:avLst>
              <a:gd name="adj" fmla="val 10358"/>
            </a:avLst>
          </a:prstGeom>
          <a:solidFill>
            <a:schemeClr val="tx2">
              <a:lumMod val="5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4000" dirty="0" smtClean="0">
                <a:solidFill>
                  <a:schemeClr val="bg1"/>
                </a:solidFill>
              </a:rPr>
              <a:t>Merci de votre attention !</a:t>
            </a:r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2" y="0"/>
            <a:ext cx="1816893" cy="1542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2032000"/>
            <a:ext cx="8081607" cy="38643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961621"/>
            <a:ext cx="7099300" cy="16402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6100" y="5909790"/>
            <a:ext cx="80816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500" dirty="0" smtClean="0">
                <a:solidFill>
                  <a:prstClr val="white"/>
                </a:solidFill>
                <a:latin typeface="Avenir Next Condensed Regular"/>
                <a:ea typeface="ＭＳ Ｐゴシック" charset="0"/>
                <a:cs typeface="Avenir Next Condensed Regular"/>
              </a:rPr>
              <a:t>Le projet HETICE 2014-2020 est soutenu par le Fonds Social Européen</a:t>
            </a:r>
            <a:endParaRPr lang="fr-FR" sz="2500" dirty="0">
              <a:solidFill>
                <a:prstClr val="white"/>
              </a:solidFill>
              <a:latin typeface="Avenir Next Condensed Regular"/>
              <a:ea typeface="ＭＳ Ｐゴシック" charset="0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479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464604" y="2053652"/>
            <a:ext cx="5527542" cy="3231953"/>
          </a:xfrm>
          <a:prstGeom prst="roundRect">
            <a:avLst>
              <a:gd name="adj" fmla="val 10358"/>
            </a:avLst>
          </a:prstGeom>
          <a:solidFill>
            <a:schemeClr val="tx2">
              <a:lumMod val="50000"/>
            </a:schemeClr>
          </a:solidFill>
          <a:ln>
            <a:solidFill>
              <a:srgbClr val="00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4000" dirty="0" smtClean="0">
                <a:solidFill>
                  <a:schemeClr val="bg1"/>
                </a:solidFill>
              </a:rPr>
              <a:t>DIDAC’TIC</a:t>
            </a:r>
          </a:p>
          <a:p>
            <a:pPr algn="ctr"/>
            <a:r>
              <a:rPr lang="fr-BE" sz="2800" dirty="0" smtClean="0">
                <a:solidFill>
                  <a:schemeClr val="bg1"/>
                </a:solidFill>
              </a:rPr>
              <a:t>Former les étudiants de BAC 3 à utiliser les tablettes numériques dans leurs pratiques professionnelles</a:t>
            </a:r>
          </a:p>
          <a:p>
            <a:pPr algn="ctr"/>
            <a:endParaRPr lang="fr-BE" sz="2800" dirty="0" smtClean="0">
              <a:solidFill>
                <a:schemeClr val="bg1"/>
              </a:solidFill>
            </a:endParaRPr>
          </a:p>
          <a:p>
            <a:pPr algn="ctr"/>
            <a:r>
              <a:rPr lang="fr-BE" sz="2000" dirty="0" smtClean="0">
                <a:solidFill>
                  <a:schemeClr val="bg1"/>
                </a:solidFill>
              </a:rPr>
              <a:t>Apprendre avec les tablettes : quels effets ? </a:t>
            </a:r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616824" y="5628483"/>
            <a:ext cx="5924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Stéphane Colognesi &amp; Laurence </a:t>
            </a:r>
            <a:r>
              <a:rPr lang="fr-FR" sz="2800" dirty="0" err="1" smtClean="0">
                <a:solidFill>
                  <a:schemeClr val="bg1"/>
                </a:solidFill>
              </a:rPr>
              <a:t>Balleux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2050" name="Image 1" descr="Disque Dur           JPG/ENCBW:Users:JPGYX:Desktop:logo env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62" y="542925"/>
            <a:ext cx="2781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Vinci_4c_mac_400dp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12" y="585787"/>
            <a:ext cx="15240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35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3177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Plan de la présentation 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651499"/>
          </a:xfrm>
          <a:prstGeom prst="roundRect">
            <a:avLst>
              <a:gd name="adj" fmla="val 518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663569" y="1185942"/>
            <a:ext cx="5644636" cy="415498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nl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lloon" pitchFamily="34" charset="0"/>
              </a:rPr>
              <a:t>Problématique</a:t>
            </a:r>
            <a:br>
              <a:rPr lang="nl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lloon" pitchFamily="34" charset="0"/>
              </a:rPr>
            </a:br>
            <a:endParaRPr lang="nl-BE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lloon" pitchFamily="34" charset="0"/>
            </a:endParaRPr>
          </a:p>
          <a:p>
            <a:pPr marL="457200" indent="-457200">
              <a:buAutoNum type="arabicPeriod"/>
            </a:pPr>
            <a:r>
              <a:rPr lang="nl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lloon" pitchFamily="34" charset="0"/>
              </a:rPr>
              <a:t>Cartographie de la recherche</a:t>
            </a:r>
          </a:p>
          <a:p>
            <a:pPr marL="457200" indent="-457200">
              <a:buAutoNum type="arabicPeriod"/>
            </a:pPr>
            <a:endParaRPr lang="nl-BE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lloon" pitchFamily="34" charset="0"/>
            </a:endParaRPr>
          </a:p>
          <a:p>
            <a:pPr marL="457200" indent="-457200">
              <a:buAutoNum type="arabicPeriod"/>
            </a:pPr>
            <a:r>
              <a:rPr lang="nl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lloon" pitchFamily="34" charset="0"/>
              </a:rPr>
              <a:t>Etapes de l’option</a:t>
            </a:r>
          </a:p>
          <a:p>
            <a:pPr marL="457200" indent="-457200">
              <a:buAutoNum type="arabicPeriod"/>
            </a:pPr>
            <a:endParaRPr lang="nl-BE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lloon" pitchFamily="34" charset="0"/>
            </a:endParaRPr>
          </a:p>
          <a:p>
            <a:pPr marL="457200" indent="-457200">
              <a:buAutoNum type="arabicPeriod"/>
            </a:pPr>
            <a:r>
              <a:rPr lang="nl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lloon" pitchFamily="34" charset="0"/>
              </a:rPr>
              <a:t>Méthodologie</a:t>
            </a:r>
          </a:p>
          <a:p>
            <a:pPr marL="457200" indent="-457200">
              <a:buAutoNum type="arabicPeriod"/>
            </a:pPr>
            <a:endParaRPr lang="nl-BE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lloon" pitchFamily="34" charset="0"/>
            </a:endParaRPr>
          </a:p>
          <a:p>
            <a:pPr marL="457200" indent="-457200">
              <a:buAutoNum type="arabicPeriod"/>
            </a:pPr>
            <a:r>
              <a:rPr lang="nl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lloon" pitchFamily="34" charset="0"/>
              </a:rPr>
              <a:t>Résultats partiels</a:t>
            </a:r>
          </a:p>
          <a:p>
            <a:pPr marL="457200" indent="-457200">
              <a:buAutoNum type="arabicPeriod"/>
            </a:pPr>
            <a:endParaRPr lang="nl-BE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lloon" pitchFamily="34" charset="0"/>
            </a:endParaRPr>
          </a:p>
          <a:p>
            <a:pPr marL="457200" indent="-457200">
              <a:buAutoNum type="arabicPeriod"/>
            </a:pPr>
            <a:r>
              <a:rPr lang="nl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lloon" pitchFamily="34" charset="0"/>
              </a:rPr>
              <a:t>Perspectives  </a:t>
            </a:r>
            <a:endParaRPr lang="fr-BE" sz="2400" b="1" dirty="0">
              <a:solidFill>
                <a:schemeClr val="tx1">
                  <a:lumMod val="65000"/>
                  <a:lumOff val="35000"/>
                </a:schemeClr>
              </a:solidFill>
              <a:latin typeface="Balloon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163" y="3214132"/>
            <a:ext cx="2697468" cy="35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1.  Problématique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>
            <a:off x="654556" y="1313974"/>
            <a:ext cx="790893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BE" sz="2400" dirty="0"/>
              <a:t>A l’heure actuelle, les nouvelles technologies de l’information et de la communication </a:t>
            </a:r>
            <a:r>
              <a:rPr lang="fr-BE" sz="2400" dirty="0" smtClean="0"/>
              <a:t>s’implantent </a:t>
            </a:r>
            <a:r>
              <a:rPr lang="fr-BE" sz="2400" dirty="0"/>
              <a:t>tant dans les classes d’écoles fondamentale et secondaire, que dans l’enseignement supérieur, sans nécessairement pouvoir doser des possibilités et des effets qu’elles apportent. </a:t>
            </a:r>
            <a:endParaRPr lang="fr-BE" sz="2400" b="1" dirty="0">
              <a:solidFill>
                <a:schemeClr val="tx1">
                  <a:lumMod val="65000"/>
                  <a:lumOff val="35000"/>
                </a:schemeClr>
              </a:solidFill>
              <a:latin typeface="Balloon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556" y="4081542"/>
            <a:ext cx="7908931" cy="830997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Quels sont les effets de l’utilisation des NTIC sur l’apprentissage?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cxnSp>
        <p:nvCxnSpPr>
          <p:cNvPr id="5" name="Connecteur droit avec flèche 4"/>
          <p:cNvCxnSpPr>
            <a:stCxn id="17" idx="2"/>
            <a:endCxn id="18" idx="0"/>
          </p:cNvCxnSpPr>
          <p:nvPr/>
        </p:nvCxnSpPr>
        <p:spPr>
          <a:xfrm>
            <a:off x="4609022" y="3252966"/>
            <a:ext cx="0" cy="828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68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2. Cartographie de la recherche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t="7454"/>
          <a:stretch/>
        </p:blipFill>
        <p:spPr>
          <a:xfrm>
            <a:off x="228600" y="1297192"/>
            <a:ext cx="8588031" cy="38338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92500" y="1297192"/>
            <a:ext cx="3280289" cy="4001090"/>
          </a:xfrm>
          <a:prstGeom prst="rect">
            <a:avLst/>
          </a:prstGeom>
          <a:noFill/>
          <a:ln w="2857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95300" y="5639846"/>
            <a:ext cx="820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« faire </a:t>
            </a:r>
            <a:r>
              <a:rPr lang="fr-FR" dirty="0"/>
              <a:t>émerger une activité de production de connaissances et un développement professionnel de chaque catégorie </a:t>
            </a:r>
            <a:r>
              <a:rPr lang="fr-FR" dirty="0" smtClean="0"/>
              <a:t>d’acteurs</a:t>
            </a:r>
            <a:r>
              <a:rPr lang="fr-FR" dirty="0"/>
              <a:t> </a:t>
            </a:r>
            <a:r>
              <a:rPr lang="fr-FR" dirty="0" smtClean="0"/>
              <a:t>» </a:t>
            </a:r>
            <a:r>
              <a:rPr lang="fr-FR" sz="1400" dirty="0"/>
              <a:t>(Van </a:t>
            </a:r>
            <a:r>
              <a:rPr lang="fr-FR" sz="1400" dirty="0" err="1"/>
              <a:t>Nieuwenhoven</a:t>
            </a:r>
            <a:r>
              <a:rPr lang="fr-FR" sz="1400" dirty="0"/>
              <a:t> </a:t>
            </a:r>
            <a:r>
              <a:rPr lang="fr-FR" sz="1400" dirty="0" smtClean="0"/>
              <a:t>&amp; Colognesi</a:t>
            </a:r>
            <a:r>
              <a:rPr lang="fr-FR" sz="1400" dirty="0"/>
              <a:t>, 2013, p. 123)</a:t>
            </a:r>
            <a:r>
              <a:rPr lang="fr-BE" sz="1400" dirty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2642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2. Cartographie de la recherche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>
            <a:off x="654556" y="1312942"/>
            <a:ext cx="7908931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Implications pour les étudiants</a:t>
            </a:r>
            <a:endParaRPr lang="fr-BE" sz="2400" b="1" dirty="0">
              <a:solidFill>
                <a:schemeClr val="bg1"/>
              </a:solidFill>
              <a:latin typeface="Balloon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1064" y="1985248"/>
            <a:ext cx="4797432" cy="1228884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Changer de posture : passer de stagiaire à chercheur</a:t>
            </a:r>
            <a:endParaRPr lang="fr-FR" sz="2800" dirty="0"/>
          </a:p>
        </p:txBody>
      </p:sp>
      <p:sp>
        <p:nvSpPr>
          <p:cNvPr id="19" name="Rectangle 18"/>
          <p:cNvSpPr/>
          <p:nvPr/>
        </p:nvSpPr>
        <p:spPr>
          <a:xfrm>
            <a:off x="2241064" y="3585339"/>
            <a:ext cx="4754690" cy="1073757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Plus de maitre de stage mais un enseignant associé</a:t>
            </a:r>
            <a:endParaRPr lang="fr-FR" sz="2800" dirty="0"/>
          </a:p>
        </p:txBody>
      </p:sp>
      <p:sp>
        <p:nvSpPr>
          <p:cNvPr id="21" name="Rectangle 20"/>
          <p:cNvSpPr/>
          <p:nvPr/>
        </p:nvSpPr>
        <p:spPr>
          <a:xfrm>
            <a:off x="2241064" y="5072428"/>
            <a:ext cx="4754690" cy="1245829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Expérimentation sur le terrain centrée sur une problématique (ne pas tout donner)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7392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3.  Etapes de l’option (1)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64" y="1196954"/>
            <a:ext cx="3523448" cy="22577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67312" y="1196954"/>
            <a:ext cx="1720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pour ou contre?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768" y="3033299"/>
            <a:ext cx="4699000" cy="3198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90787" y="5862146"/>
            <a:ext cx="308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Expérimenter des applications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09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111500" y="284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260648"/>
            <a:ext cx="6419308" cy="6025529"/>
          </a:xfrm>
          <a:prstGeom prst="roundRect">
            <a:avLst>
              <a:gd name="adj" fmla="val 4086"/>
            </a:avLst>
          </a:prstGeom>
          <a:solidFill>
            <a:schemeClr val="tx2">
              <a:lumMod val="50000"/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3600" dirty="0" smtClean="0">
                <a:latin typeface="+mj-lt"/>
                <a:cs typeface="AlphabitsSquared"/>
              </a:rPr>
              <a:t>3.  Etapes de l’option (2)</a:t>
            </a:r>
            <a:endParaRPr lang="fr-BE" sz="2800" dirty="0">
              <a:latin typeface="+mj-lt"/>
              <a:cs typeface="AlphabitsSquared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34142" y="260648"/>
            <a:ext cx="1481258" cy="5976664"/>
          </a:xfrm>
          <a:prstGeom prst="roundRect">
            <a:avLst>
              <a:gd name="adj" fmla="val 4086"/>
            </a:avLst>
          </a:prstGeom>
          <a:solidFill>
            <a:srgbClr val="4BACC6">
              <a:alpha val="9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dirty="0" smtClean="0">
                <a:cs typeface="AlphabitsSquared"/>
              </a:rPr>
              <a:t/>
            </a:r>
            <a:br>
              <a:rPr lang="fr-BE" sz="1200" dirty="0" smtClean="0">
                <a:cs typeface="AlphabitsSquared"/>
              </a:rPr>
            </a:br>
            <a:r>
              <a:rPr lang="fr-BE" sz="2400" dirty="0" smtClean="0">
                <a:cs typeface="AlphabitsSquared"/>
              </a:rPr>
              <a:t>DIDAC’TIC</a:t>
            </a:r>
            <a:endParaRPr lang="fr-BE" sz="2400" dirty="0">
              <a:cs typeface="AlphabitsSquared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600" y="965200"/>
            <a:ext cx="8686800" cy="5765800"/>
          </a:xfrm>
          <a:prstGeom prst="roundRect">
            <a:avLst>
              <a:gd name="adj" fmla="val 5189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590787" y="1304246"/>
            <a:ext cx="7924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Tâche : seul ou par deux, choisir une de ces applications, l’explorer et trouver ce qu’on pourrait en faire à l’école primaire, soit en langue française, soit en math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590787" y="2608035"/>
            <a:ext cx="624472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/>
              <a:t>Dans le désordre….</a:t>
            </a:r>
          </a:p>
          <a:p>
            <a:r>
              <a:rPr lang="fr-FR" sz="2400" dirty="0" smtClean="0"/>
              <a:t>Pic Collage		</a:t>
            </a:r>
            <a:r>
              <a:rPr lang="fr-FR" sz="2400" dirty="0" err="1" smtClean="0">
                <a:sym typeface="Wingdings"/>
              </a:rPr>
              <a:t>Géoboard</a:t>
            </a:r>
            <a:r>
              <a:rPr lang="fr-FR" sz="2400" dirty="0" smtClean="0">
                <a:sym typeface="Wingdings"/>
              </a:rPr>
              <a:t>		</a:t>
            </a:r>
            <a:r>
              <a:rPr lang="fr-FR" sz="2400" dirty="0">
                <a:sym typeface="Wingdings"/>
              </a:rPr>
              <a:t>	Doodle</a:t>
            </a:r>
            <a:r>
              <a:rPr lang="fr-FR" sz="2400" dirty="0" smtClean="0">
                <a:sym typeface="Wingdings"/>
              </a:rPr>
              <a:t>	</a:t>
            </a:r>
          </a:p>
          <a:p>
            <a:r>
              <a:rPr lang="fr-FR" sz="2400" dirty="0" smtClean="0">
                <a:sym typeface="Wingdings"/>
              </a:rPr>
              <a:t>I-</a:t>
            </a:r>
            <a:r>
              <a:rPr lang="fr-FR" sz="2400" dirty="0" err="1" smtClean="0">
                <a:sym typeface="Wingdings"/>
              </a:rPr>
              <a:t>Movie</a:t>
            </a:r>
            <a:r>
              <a:rPr lang="fr-FR" sz="2400" dirty="0" smtClean="0">
                <a:sym typeface="Wingdings"/>
              </a:rPr>
              <a:t>		</a:t>
            </a:r>
            <a:r>
              <a:rPr lang="fr-FR" sz="2400" dirty="0" err="1" smtClean="0">
                <a:sym typeface="Wingdings"/>
              </a:rPr>
              <a:t>PuppetPals</a:t>
            </a:r>
            <a:r>
              <a:rPr lang="fr-FR" sz="2400" dirty="0" smtClean="0">
                <a:sym typeface="Wingdings"/>
              </a:rPr>
              <a:t>		</a:t>
            </a:r>
            <a:r>
              <a:rPr lang="fr-FR" sz="2400" dirty="0" err="1" smtClean="0">
                <a:sym typeface="Wingdings"/>
              </a:rPr>
              <a:t>Popplet</a:t>
            </a:r>
            <a:endParaRPr lang="fr-FR" sz="2400" dirty="0" smtClean="0">
              <a:sym typeface="Wingdings"/>
            </a:endParaRPr>
          </a:p>
          <a:p>
            <a:r>
              <a:rPr lang="fr-FR" sz="2400" dirty="0" err="1" smtClean="0">
                <a:sym typeface="Wingdings"/>
              </a:rPr>
              <a:t>Skitch</a:t>
            </a:r>
            <a:r>
              <a:rPr lang="fr-FR" sz="2400" dirty="0" smtClean="0">
                <a:sym typeface="Wingdings"/>
              </a:rPr>
              <a:t>			</a:t>
            </a:r>
            <a:r>
              <a:rPr lang="fr-FR" sz="2400" dirty="0" err="1" smtClean="0">
                <a:sym typeface="Wingdings"/>
              </a:rPr>
              <a:t>Comic</a:t>
            </a:r>
            <a:r>
              <a:rPr lang="fr-FR" sz="2400" dirty="0" smtClean="0">
                <a:sym typeface="Wingdings"/>
              </a:rPr>
              <a:t> Life			</a:t>
            </a:r>
            <a:r>
              <a:rPr lang="fr-FR" sz="2400" dirty="0" err="1" smtClean="0">
                <a:sym typeface="Wingdings"/>
              </a:rPr>
              <a:t>Educreations</a:t>
            </a:r>
            <a:endParaRPr lang="fr-FR" sz="2400" dirty="0" smtClean="0">
              <a:sym typeface="Wingdings"/>
            </a:endParaRPr>
          </a:p>
          <a:p>
            <a:r>
              <a:rPr lang="fr-FR" sz="2400" dirty="0" smtClean="0">
                <a:sym typeface="Wingdings"/>
              </a:rPr>
              <a:t>Book </a:t>
            </a:r>
            <a:r>
              <a:rPr lang="fr-FR" sz="2400" dirty="0" err="1" smtClean="0">
                <a:sym typeface="Wingdings"/>
              </a:rPr>
              <a:t>Crator</a:t>
            </a:r>
            <a:r>
              <a:rPr lang="fr-FR" sz="2400" dirty="0" smtClean="0">
                <a:sym typeface="Wingdings"/>
              </a:rPr>
              <a:t>	</a:t>
            </a:r>
            <a:r>
              <a:rPr lang="fr-FR" sz="2400" dirty="0" err="1" smtClean="0">
                <a:sym typeface="Wingdings"/>
              </a:rPr>
              <a:t>Numberkiz</a:t>
            </a:r>
            <a:r>
              <a:rPr lang="fr-FR" sz="2400" dirty="0" smtClean="0">
                <a:sym typeface="Wingdings"/>
              </a:rPr>
              <a:t>			Pages</a:t>
            </a:r>
          </a:p>
          <a:p>
            <a:r>
              <a:rPr lang="fr-FR" sz="2400" dirty="0" err="1" smtClean="0">
                <a:sym typeface="Wingdings"/>
              </a:rPr>
              <a:t>Bookabi</a:t>
            </a:r>
            <a:r>
              <a:rPr lang="fr-FR" sz="2400" dirty="0" smtClean="0">
                <a:sym typeface="Wingdings"/>
              </a:rPr>
              <a:t>		QR-Code			Dropbox</a:t>
            </a:r>
          </a:p>
          <a:p>
            <a:r>
              <a:rPr lang="fr-FR" sz="2400" dirty="0" err="1" smtClean="0"/>
              <a:t>Socrative</a:t>
            </a:r>
            <a:r>
              <a:rPr lang="fr-FR" sz="2400" dirty="0" smtClean="0"/>
              <a:t>		</a:t>
            </a:r>
            <a:r>
              <a:rPr lang="fr-FR" sz="2400" dirty="0" err="1" smtClean="0"/>
              <a:t>StickAround</a:t>
            </a:r>
            <a:r>
              <a:rPr lang="fr-FR" sz="2400" dirty="0" smtClean="0"/>
              <a:t>		…………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9" y="3346877"/>
            <a:ext cx="2286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856</TotalTime>
  <Words>1364</Words>
  <Application>Microsoft Macintosh PowerPoint</Application>
  <PresentationFormat>Présentation à l'écran (4:3)</PresentationFormat>
  <Paragraphs>227</Paragraphs>
  <Slides>28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Thème Office</vt:lpstr>
      <vt:lpstr>1_Thème Office</vt:lpstr>
      <vt:lpstr>Document</vt:lpstr>
      <vt:lpstr>Partage d’expériences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Colognesi</dc:creator>
  <cp:lastModifiedBy>Jonathan Rappe</cp:lastModifiedBy>
  <cp:revision>68</cp:revision>
  <dcterms:created xsi:type="dcterms:W3CDTF">2014-05-04T07:58:29Z</dcterms:created>
  <dcterms:modified xsi:type="dcterms:W3CDTF">2015-12-11T07:50:15Z</dcterms:modified>
</cp:coreProperties>
</file>