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345" r:id="rId3"/>
    <p:sldId id="346" r:id="rId4"/>
    <p:sldId id="347" r:id="rId5"/>
    <p:sldId id="267" r:id="rId6"/>
    <p:sldId id="348" r:id="rId7"/>
    <p:sldId id="356" r:id="rId8"/>
    <p:sldId id="357" r:id="rId9"/>
    <p:sldId id="358" r:id="rId10"/>
    <p:sldId id="362" r:id="rId11"/>
    <p:sldId id="359" r:id="rId12"/>
    <p:sldId id="360" r:id="rId13"/>
    <p:sldId id="361" r:id="rId14"/>
    <p:sldId id="363" r:id="rId15"/>
    <p:sldId id="365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BAF"/>
    <a:srgbClr val="FFFFFF"/>
    <a:srgbClr val="96A6CE"/>
    <a:srgbClr val="B2B6BC"/>
    <a:srgbClr val="3C3C3C"/>
    <a:srgbClr val="768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9520B-8640-1F45-B4E0-E3DDEE8B5A30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EC9D-2B3F-9246-9764-A1A3C0D810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99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54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85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23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9DBE1-CA28-AC41-BCDF-721DE78A2C07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30D6-221D-8C47-82A3-F51DC76B9DD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058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A4793-7C4E-FD47-8E2B-E8EABDFECC14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31C9-2DB4-BE40-A0B1-EA1584ECC35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147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6172D-2C36-9142-BEFF-910A03156D81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1FFC-3C62-D246-A5A3-6CB754DE9727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1420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ABCE-B949-3F4A-A179-7C818C81A431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8F07-D092-254B-8B20-5E4BE2B8E17F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763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D1E1-8909-FC4E-87AB-8CD31CD7A113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B614B-C167-E64A-AF18-06FD5306B98D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094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061F-82F5-4343-9CBF-65F87340D69F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617A-F41B-964B-95C7-5B471FB476E5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1551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3004-DC91-5442-9623-5904BDF8FA14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F8E73-45F9-714E-BDCF-B6DF09B4E2C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3589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5753-F08A-6F42-B0CB-07E584381968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3656E-5092-8D4A-8CD8-876628AA8798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72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308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0403-459C-4949-8F50-4BE957E9A23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3513B-10D1-3B41-851C-ABFC28D8862C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4302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D32B-A5BE-6F4C-8741-1445EE7A476F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D97C-0102-3141-AA5C-0D910401DB1A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8030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3498-9920-6348-8AF8-B467DA3C8FD7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DF21B-B650-B341-BFD1-F96887C7935F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01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97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25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39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18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03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10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7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6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50F1A-6514-E543-8ECE-EFAC9AB7E904}" type="datetimeFigureOut">
              <a:rPr lang="fr-FR" smtClean="0"/>
              <a:t>16/12/15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0960-5773-C345-BC04-70D1BCF496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55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6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Cliquez et modifiez le titre</a:t>
            </a:r>
            <a:endParaRPr 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657D19D-7E01-794B-AC45-259462F3B871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16/12/15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0123D9-1AEC-DD4E-ACD2-C282F92CFFE1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67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6273" y="1718554"/>
            <a:ext cx="8237757" cy="816428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Avenir Next Condensed Medium"/>
                <a:cs typeface="Avenir Next Condensed Medium"/>
              </a:rPr>
              <a:t>L’intégration des TIC par les étudiants dans des activités/scénarios pédagogiques</a:t>
            </a:r>
            <a:endParaRPr lang="fr-FR" sz="3600" b="1" dirty="0">
              <a:solidFill>
                <a:schemeClr val="bg1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31900" y="5903688"/>
            <a:ext cx="6400800" cy="64951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FFFF"/>
                </a:solidFill>
                <a:latin typeface="Avenir Next Condensed Medium"/>
                <a:cs typeface="Avenir Next Condensed Medium"/>
              </a:rPr>
              <a:t>Partage d’expériences</a:t>
            </a:r>
            <a:endParaRPr lang="fr-FR" b="1" dirty="0">
              <a:solidFill>
                <a:srgbClr val="FFFFFF"/>
              </a:solidFill>
              <a:latin typeface="Avenir Next Condensed Medium"/>
              <a:cs typeface="Avenir Next Condensed Medium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2" y="0"/>
            <a:ext cx="1816893" cy="1542143"/>
          </a:xfrm>
          <a:prstGeom prst="rect">
            <a:avLst/>
          </a:prstGeom>
        </p:spPr>
      </p:pic>
      <p:pic>
        <p:nvPicPr>
          <p:cNvPr id="8" name="Image 7" descr="Formation - Ble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984" y="3309019"/>
            <a:ext cx="2292709" cy="17185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3764405"/>
            <a:ext cx="1685170" cy="126313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229" y="3764405"/>
            <a:ext cx="1685170" cy="126313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0" y="2779945"/>
            <a:ext cx="4127499" cy="309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81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Action 6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466" y="1231900"/>
            <a:ext cx="5744633" cy="6858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École d’été</a:t>
            </a:r>
            <a:endParaRPr lang="fr-FR" sz="2800" dirty="0">
              <a:solidFill>
                <a:srgbClr val="3C3C3C"/>
              </a:solidFill>
              <a:latin typeface="Avenir Next Condensed Demi Bold"/>
              <a:cs typeface="Avenir Next Condensed Demi Bold"/>
            </a:endParaRPr>
          </a:p>
        </p:txBody>
      </p:sp>
      <p:pic>
        <p:nvPicPr>
          <p:cNvPr id="13" name="Image 12" descr="Ecole d'été - Blanc.pn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891" y="931333"/>
            <a:ext cx="7200900" cy="5397500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1024466" y="1917702"/>
            <a:ext cx="7569200" cy="4064000"/>
          </a:xfrm>
        </p:spPr>
        <p:txBody>
          <a:bodyPr>
            <a:normAutofit/>
          </a:bodyPr>
          <a:lstStyle/>
          <a:p>
            <a:pPr algn="just"/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Formation de trois jours en présentiel</a:t>
            </a: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Sessions d’ateliers autour de thématiques particulières</a:t>
            </a:r>
          </a:p>
          <a:p>
            <a:pPr algn="just"/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Approfondissement avec les chercheurs du CRIFA</a:t>
            </a: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Regular"/>
                <a:cs typeface="Avenir Next Condensed Regular"/>
              </a:rPr>
              <a:t>Séjour convivial dans un cadre nouveau</a:t>
            </a:r>
            <a:endParaRPr lang="fr-FR" sz="2200" dirty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5693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Action 7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pic>
        <p:nvPicPr>
          <p:cNvPr id="10" name="Image 9" descr="AMTICE - Blanc.png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891" y="931333"/>
            <a:ext cx="7200900" cy="5397500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1024466" y="1917702"/>
            <a:ext cx="7569200" cy="4064000"/>
          </a:xfrm>
        </p:spPr>
        <p:txBody>
          <a:bodyPr>
            <a:normAutofit/>
          </a:bodyPr>
          <a:lstStyle/>
          <a:p>
            <a:pPr algn="just"/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Mettre en réseau les enseignants impliqués dans le cours AMTICE</a:t>
            </a:r>
          </a:p>
          <a:p>
            <a:pPr algn="just"/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Utiliser les apports de chacun pour réfléchir au contenu du cours</a:t>
            </a:r>
          </a:p>
          <a:p>
            <a:pPr algn="just"/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Etablir un curriculum pertinent et utile</a:t>
            </a: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466" y="1231900"/>
            <a:ext cx="5744633" cy="6858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Curriculum AMTICE</a:t>
            </a:r>
            <a:endParaRPr lang="fr-FR" sz="2800" dirty="0">
              <a:solidFill>
                <a:srgbClr val="3C3C3C"/>
              </a:solidFill>
              <a:latin typeface="Avenir Next Condensed Demi Bold"/>
              <a:cs typeface="Avenir Next Condensed Demi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11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Action 8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pic>
        <p:nvPicPr>
          <p:cNvPr id="12" name="Image 11" descr="HEN - Blanc.png"/>
          <p:cNvPicPr>
            <a:picLocks noChangeAspect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891" y="931333"/>
            <a:ext cx="7200900" cy="5397500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1024466" y="1917702"/>
            <a:ext cx="7569200" cy="4064000"/>
          </a:xfrm>
        </p:spPr>
        <p:txBody>
          <a:bodyPr>
            <a:normAutofit/>
          </a:bodyPr>
          <a:lstStyle/>
          <a:p>
            <a:pPr algn="just"/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Suivi des projets École Numérique</a:t>
            </a:r>
          </a:p>
          <a:p>
            <a:pPr algn="just"/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Soutien dans la pleine mesure des moyens affectés au projet</a:t>
            </a:r>
          </a:p>
          <a:p>
            <a:pPr algn="just"/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Promouvoir un usage critique des TIC par les enseignants</a:t>
            </a:r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Actuellement, 3</a:t>
            </a:r>
            <a:r>
              <a:rPr lang="fr-FR" sz="2200" baseline="300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e</a:t>
            </a:r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 appel à projets</a:t>
            </a: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466" y="1231900"/>
            <a:ext cx="5744633" cy="6858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Suivi des projets HEN</a:t>
            </a:r>
            <a:endParaRPr lang="fr-FR" sz="2800" dirty="0">
              <a:solidFill>
                <a:srgbClr val="3C3C3C"/>
              </a:solidFill>
              <a:latin typeface="Avenir Next Condensed Demi Bold"/>
              <a:cs typeface="Avenir Next Condensed Demi Bold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9336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5772" y="1028700"/>
            <a:ext cx="4185155" cy="32766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sx="102000" sy="102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943100" y="4756855"/>
            <a:ext cx="5486400" cy="685800"/>
          </a:xfrm>
        </p:spPr>
        <p:txBody>
          <a:bodyPr/>
          <a:lstStyle/>
          <a:p>
            <a:r>
              <a:rPr lang="fr-FR" sz="2800" dirty="0">
                <a:solidFill>
                  <a:schemeClr val="bg1"/>
                </a:solidFill>
                <a:latin typeface="Avenir Next Condensed Demi Bold" charset="0"/>
                <a:cs typeface="Avenir Next Condensed Demi Bold" charset="0"/>
              </a:rPr>
              <a:t>T</a:t>
            </a:r>
            <a:r>
              <a:rPr lang="fr-FR" sz="2800" dirty="0" smtClean="0">
                <a:solidFill>
                  <a:schemeClr val="bg1"/>
                </a:solidFill>
                <a:latin typeface="Avenir Next Condensed Demi Bold" charset="0"/>
                <a:cs typeface="Avenir Next Condensed Demi Bold" charset="0"/>
              </a:rPr>
              <a:t>our </a:t>
            </a:r>
            <a:r>
              <a:rPr lang="fr-FR" sz="2800" dirty="0">
                <a:solidFill>
                  <a:schemeClr val="bg1"/>
                </a:solidFill>
                <a:latin typeface="Avenir Next Condensed Demi Bold" charset="0"/>
                <a:cs typeface="Avenir Next Condensed Demi Bold" charset="0"/>
              </a:rPr>
              <a:t>de table</a:t>
            </a:r>
          </a:p>
        </p:txBody>
      </p:sp>
    </p:spTree>
    <p:extLst>
      <p:ext uri="{BB962C8B-B14F-4D97-AF65-F5344CB8AC3E}">
        <p14:creationId xmlns:p14="http://schemas.microsoft.com/office/powerpoint/2010/main" val="12646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600" y="0"/>
            <a:ext cx="965200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1200" y="322263"/>
            <a:ext cx="3284538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prstClr val="white"/>
                </a:solidFill>
                <a:latin typeface="Avenir Next Condensed Demi Bold"/>
                <a:cs typeface="Avenir Next Condensed Demi Bold"/>
              </a:rPr>
              <a:t>Au programme</a:t>
            </a:r>
            <a:endParaRPr lang="fr-FR" sz="3200" b="1" dirty="0">
              <a:solidFill>
                <a:prstClr val="white"/>
              </a:solidFill>
              <a:latin typeface="Avenir Next Condensed Demi Bold"/>
              <a:cs typeface="Avenir Next Condensed Demi Bold"/>
            </a:endParaRPr>
          </a:p>
        </p:txBody>
      </p:sp>
      <p:pic>
        <p:nvPicPr>
          <p:cNvPr id="614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931863"/>
            <a:ext cx="1651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Espace réservé du contenu 2"/>
          <p:cNvSpPr>
            <a:spLocks noGrp="1"/>
          </p:cNvSpPr>
          <p:nvPr>
            <p:ph idx="1"/>
          </p:nvPr>
        </p:nvSpPr>
        <p:spPr>
          <a:xfrm>
            <a:off x="1778000" y="1393651"/>
            <a:ext cx="6908800" cy="5159549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fr-FR" sz="2700" i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TICESciences</a:t>
            </a:r>
            <a:r>
              <a:rPr lang="fr-FR" sz="2700" i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 : Un projet de </a:t>
            </a:r>
            <a:r>
              <a:rPr lang="fr-FR" sz="2700" i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co</a:t>
            </a:r>
            <a:r>
              <a:rPr lang="fr-FR" sz="2700" i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-construction de scénarios pédagogiques intégrant les TICE en BAC2 Sciences </a:t>
            </a:r>
            <a:r>
              <a:rPr lang="fr-FR" sz="2700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- </a:t>
            </a:r>
            <a:r>
              <a:rPr lang="fr-FR" sz="2700" b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Divna</a:t>
            </a:r>
            <a:r>
              <a:rPr lang="fr-FR" sz="2700" b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 </a:t>
            </a:r>
            <a:r>
              <a:rPr lang="fr-FR" sz="2700" b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Brajkovic</a:t>
            </a:r>
            <a:r>
              <a:rPr lang="fr-FR" sz="2700" b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 (</a:t>
            </a:r>
            <a:r>
              <a:rPr lang="fr-FR" sz="2700" b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HELMo</a:t>
            </a:r>
            <a:r>
              <a:rPr lang="fr-FR" sz="2700" b="1" dirty="0" smtClean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)</a:t>
            </a:r>
            <a:endParaRPr lang="fr-FR" sz="2700" dirty="0" smtClean="0">
              <a:solidFill>
                <a:srgbClr val="3C3C3C"/>
              </a:solidFill>
              <a:latin typeface="Avenir Next Condensed Regular" charset="0"/>
              <a:cs typeface="Avenir Next Condensed Regular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700" i="1" dirty="0" smtClean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Une </a:t>
            </a:r>
            <a:r>
              <a:rPr lang="fr-FR" sz="2700" i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classe atelier pour produire des séquences en sciences humaines </a:t>
            </a:r>
            <a:r>
              <a:rPr lang="fr-FR" sz="2700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- </a:t>
            </a:r>
            <a:r>
              <a:rPr lang="fr-FR" sz="2700" b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Françoise </a:t>
            </a:r>
            <a:r>
              <a:rPr lang="fr-FR" sz="2700" b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Budo</a:t>
            </a:r>
            <a:r>
              <a:rPr lang="fr-FR" sz="2700" b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 (</a:t>
            </a:r>
            <a:r>
              <a:rPr lang="fr-FR" sz="2700" b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HELMo</a:t>
            </a:r>
            <a:r>
              <a:rPr lang="fr-FR" sz="2700" b="1" dirty="0" smtClean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)</a:t>
            </a:r>
            <a:endParaRPr lang="fr-FR" sz="2700" dirty="0" smtClean="0">
              <a:solidFill>
                <a:srgbClr val="3C3C3C"/>
              </a:solidFill>
              <a:latin typeface="Avenir Next Condensed Regular" charset="0"/>
              <a:cs typeface="Avenir Next Condensed Regular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700" i="1" dirty="0" err="1" smtClean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Didac'TIC</a:t>
            </a:r>
            <a:r>
              <a:rPr lang="fr-FR" sz="2700" i="1" dirty="0" smtClean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 </a:t>
            </a:r>
            <a:r>
              <a:rPr lang="fr-FR" sz="2700" i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ou former les étudiants de BAC3 à utiliser les tablettes numériques dans leurs pratiques professionnelles </a:t>
            </a:r>
            <a:r>
              <a:rPr lang="fr-FR" sz="2700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- </a:t>
            </a:r>
            <a:r>
              <a:rPr lang="fr-FR" sz="2700" b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Laurence </a:t>
            </a:r>
            <a:r>
              <a:rPr lang="fr-FR" sz="2700" b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Balleux</a:t>
            </a:r>
            <a:r>
              <a:rPr lang="fr-FR" sz="2700" b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 (</a:t>
            </a:r>
            <a:r>
              <a:rPr lang="fr-FR" sz="2700" b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HEVinci</a:t>
            </a:r>
            <a:r>
              <a:rPr lang="fr-FR" sz="2700" b="1" dirty="0" smtClean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)</a:t>
            </a:r>
            <a:endParaRPr lang="fr-FR" sz="2700" dirty="0" smtClean="0">
              <a:solidFill>
                <a:srgbClr val="3C3C3C"/>
              </a:solidFill>
              <a:latin typeface="Avenir Next Condensed Regular" charset="0"/>
              <a:cs typeface="Avenir Next Condensed Regular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700" i="1" dirty="0" smtClean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Semaine </a:t>
            </a:r>
            <a:r>
              <a:rPr lang="fr-FR" sz="2700" i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UPTICE : un module original associant stage et projet pédagogique </a:t>
            </a:r>
            <a:r>
              <a:rPr lang="fr-FR" sz="2700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- </a:t>
            </a:r>
            <a:r>
              <a:rPr lang="fr-FR" sz="2700" b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Fabian </a:t>
            </a:r>
            <a:r>
              <a:rPr lang="fr-FR" sz="2700" b="1" dirty="0" err="1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Demily</a:t>
            </a:r>
            <a:r>
              <a:rPr lang="fr-FR" sz="2700" b="1" dirty="0">
                <a:solidFill>
                  <a:srgbClr val="3C3C3C"/>
                </a:solidFill>
                <a:latin typeface="Avenir Next Condensed Regular" charset="0"/>
                <a:cs typeface="Avenir Next Condensed Regular" charset="0"/>
              </a:rPr>
              <a:t> (HERS)</a:t>
            </a:r>
          </a:p>
        </p:txBody>
      </p:sp>
      <p:sp>
        <p:nvSpPr>
          <p:cNvPr id="9" name="Rectangle 8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02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7439872" y="6487638"/>
            <a:ext cx="994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Tour de table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1618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2" y="0"/>
            <a:ext cx="1816893" cy="154214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2032000"/>
            <a:ext cx="8081607" cy="386434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700" y="2961621"/>
            <a:ext cx="7099300" cy="164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9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755900"/>
            <a:ext cx="1117600" cy="4064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dirty="0" smtClean="0">
                <a:solidFill>
                  <a:srgbClr val="566BAF"/>
                </a:solidFill>
              </a:rPr>
              <a:t>		</a:t>
            </a:r>
            <a:r>
              <a:rPr lang="fr-FR" sz="2000" dirty="0" smtClean="0">
                <a:solidFill>
                  <a:srgbClr val="566BAF"/>
                </a:solidFill>
                <a:latin typeface="Avenir Next Condensed Medium"/>
                <a:cs typeface="Avenir Next Condensed Medium"/>
              </a:rPr>
              <a:t>02</a:t>
            </a:r>
            <a:endParaRPr lang="fr-FR" sz="2000" dirty="0">
              <a:solidFill>
                <a:srgbClr val="566BAF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327400"/>
            <a:ext cx="1117600" cy="4064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dirty="0" smtClean="0">
                <a:solidFill>
                  <a:srgbClr val="566BAF"/>
                </a:solidFill>
              </a:rPr>
              <a:t>		</a:t>
            </a:r>
            <a:r>
              <a:rPr lang="fr-FR" sz="2000" dirty="0" smtClean="0">
                <a:solidFill>
                  <a:srgbClr val="566BAF"/>
                </a:solidFill>
                <a:latin typeface="Avenir Next Condensed Medium"/>
                <a:cs typeface="Avenir Next Condensed Medium"/>
              </a:rPr>
              <a:t>03</a:t>
            </a:r>
            <a:endParaRPr lang="fr-FR" sz="2000" dirty="0">
              <a:solidFill>
                <a:srgbClr val="566BAF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886200"/>
            <a:ext cx="1117600" cy="4064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dirty="0" smtClean="0">
                <a:solidFill>
                  <a:srgbClr val="566BAF"/>
                </a:solidFill>
              </a:rPr>
              <a:t>		</a:t>
            </a:r>
            <a:r>
              <a:rPr lang="fr-FR" sz="2000" dirty="0" smtClean="0">
                <a:solidFill>
                  <a:srgbClr val="566BAF"/>
                </a:solidFill>
                <a:latin typeface="Avenir Next Condensed Medium"/>
                <a:cs typeface="Avenir Next Condensed Medium"/>
              </a:rPr>
              <a:t>04</a:t>
            </a:r>
            <a:endParaRPr lang="fr-FR" sz="2000" dirty="0">
              <a:solidFill>
                <a:srgbClr val="566BAF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22500"/>
            <a:ext cx="1117600" cy="4064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dirty="0" smtClean="0">
                <a:solidFill>
                  <a:srgbClr val="3C3C3C"/>
                </a:solidFill>
              </a:rPr>
              <a:t>		</a:t>
            </a:r>
            <a:r>
              <a:rPr lang="fr-FR" sz="2000" dirty="0" smtClean="0">
                <a:solidFill>
                  <a:srgbClr val="566BAF"/>
                </a:solidFill>
                <a:latin typeface="Avenir Next Condensed Medium"/>
                <a:cs typeface="Avenir Next Condensed Medium"/>
              </a:rPr>
              <a:t>01</a:t>
            </a:r>
            <a:endParaRPr lang="fr-FR" sz="2000" dirty="0">
              <a:solidFill>
                <a:srgbClr val="566BAF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82700" y="2203390"/>
            <a:ext cx="217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2000" dirty="0">
              <a:solidFill>
                <a:schemeClr val="bg1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282700" y="2755900"/>
            <a:ext cx="1341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FFFF"/>
                </a:solidFill>
                <a:latin typeface="Avenir Next Condensed Regular"/>
                <a:cs typeface="Avenir Next Condensed Regular"/>
              </a:rPr>
              <a:t>Tour de table</a:t>
            </a:r>
            <a:endParaRPr lang="fr-FR" sz="2000" dirty="0">
              <a:solidFill>
                <a:srgbClr val="FFFFFF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282700" y="3301880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FFFF"/>
                </a:solidFill>
                <a:latin typeface="Avenir Next Condensed Regular"/>
                <a:cs typeface="Avenir Next Condensed Regular"/>
              </a:rPr>
              <a:t>Interventions</a:t>
            </a:r>
            <a:endParaRPr lang="fr-FR" sz="2000" dirty="0">
              <a:solidFill>
                <a:srgbClr val="FFFFFF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282700" y="3854390"/>
            <a:ext cx="2330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FFFF"/>
                </a:solidFill>
                <a:latin typeface="Avenir Next Condensed Regular"/>
                <a:cs typeface="Avenir Next Condensed Regular"/>
              </a:rPr>
              <a:t>Evaluation de la séance</a:t>
            </a:r>
            <a:endParaRPr lang="fr-FR" sz="2000" dirty="0">
              <a:solidFill>
                <a:srgbClr val="FFFFFF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0" y="711200"/>
            <a:ext cx="35560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566BAF"/>
                </a:solidFill>
                <a:latin typeface="Avenir Next Condensed Demi Bold"/>
                <a:cs typeface="Avenir Next Condensed Demi Bold"/>
              </a:rPr>
              <a:t>Plan de la séance</a:t>
            </a:r>
            <a:endParaRPr lang="fr-FR" sz="3200" dirty="0">
              <a:solidFill>
                <a:srgbClr val="566BAF"/>
              </a:solidFill>
              <a:latin typeface="Avenir Next Condensed Demi Bold"/>
              <a:cs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64244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Le projet HETICE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024466" y="2039026"/>
            <a:ext cx="7569200" cy="4064000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solidFill>
                  <a:srgbClr val="3C3C3C"/>
                </a:solidFill>
                <a:latin typeface="Avenir Next Condensed Regular"/>
                <a:cs typeface="Avenir Next Condensed Regular"/>
              </a:rPr>
              <a:t>Ce projet s’adresse aux enseignants des Hautes Écoles de la FWB</a:t>
            </a:r>
          </a:p>
          <a:p>
            <a:pPr algn="just"/>
            <a:r>
              <a:rPr lang="fr-FR" dirty="0" smtClean="0">
                <a:solidFill>
                  <a:srgbClr val="3C3C3C"/>
                </a:solidFill>
                <a:latin typeface="Avenir Next Condensed Regular"/>
                <a:cs typeface="Avenir Next Condensed Regular"/>
              </a:rPr>
              <a:t>Il encourage l’utilisation critique des TIC dans leurs pratiques</a:t>
            </a:r>
          </a:p>
          <a:p>
            <a:pPr algn="just"/>
            <a:r>
              <a:rPr lang="fr-FR" dirty="0" smtClean="0">
                <a:solidFill>
                  <a:srgbClr val="3C3C3C"/>
                </a:solidFill>
                <a:latin typeface="Avenir Next Condensed Regular"/>
                <a:cs typeface="Avenir Next Condensed Regular"/>
              </a:rPr>
              <a:t>Il s’articule autour de 8 actions complémentaires</a:t>
            </a:r>
            <a:endParaRPr lang="fr-FR" dirty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9407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Action 1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pic>
        <p:nvPicPr>
          <p:cNvPr id="4" name="Image 3" descr="Formation - Blanc.png"/>
          <p:cNvPicPr>
            <a:picLocks noChangeAspect="1"/>
          </p:cNvPicPr>
          <p:nvPr/>
        </p:nvPicPr>
        <p:blipFill>
          <a:blip r:embed="rId3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546" y="918497"/>
            <a:ext cx="7348964" cy="5508482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466" y="1231900"/>
            <a:ext cx="5744633" cy="6858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Formations en présentiel</a:t>
            </a:r>
            <a:endParaRPr lang="fr-FR" sz="2800" dirty="0">
              <a:solidFill>
                <a:srgbClr val="3C3C3C"/>
              </a:solidFill>
              <a:latin typeface="Avenir Next Condensed Demi Bold"/>
              <a:cs typeface="Avenir Next Condensed Demi Bold"/>
            </a:endParaRPr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1024466" y="1917702"/>
            <a:ext cx="7569200" cy="4064000"/>
          </a:xfrm>
        </p:spPr>
        <p:txBody>
          <a:bodyPr>
            <a:normAutofit/>
          </a:bodyPr>
          <a:lstStyle/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Autour du TBI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Conception de capsules vidéo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Gestion de l’innovation en TICE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La tablette numérique : mon nouveau couteau suisse?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Outils du web 2.0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Outils d’e-gestion de projets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Plateforme de formation à distance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Réflexivité et e-portfolio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Scénario pédagogique intégrant les TIC</a:t>
            </a: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Tutorat à distance</a:t>
            </a:r>
          </a:p>
          <a:p>
            <a:pPr algn="just"/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8104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Action 2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pic>
        <p:nvPicPr>
          <p:cNvPr id="10" name="Image 9" descr="Partage d'expérience - Blanc.png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906314"/>
            <a:ext cx="7365217" cy="5520665"/>
          </a:xfrm>
          <a:prstGeom prst="rect">
            <a:avLst/>
          </a:prstGeom>
        </p:spPr>
      </p:pic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1024466" y="1917702"/>
            <a:ext cx="7569200" cy="4064000"/>
          </a:xfrm>
        </p:spPr>
        <p:txBody>
          <a:bodyPr>
            <a:normAutofit/>
          </a:bodyPr>
          <a:lstStyle/>
          <a:p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Partager les expériences TICE vécues au sein des Hautes Écoles</a:t>
            </a:r>
          </a:p>
          <a:p>
            <a:pPr marL="0" indent="0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Promouvoir la mise en réseau des enseignants</a:t>
            </a: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Exemples de thématiques : </a:t>
            </a:r>
          </a:p>
          <a:p>
            <a:pPr lvl="1" algn="just"/>
            <a:r>
              <a:rPr lang="fr-FR" sz="20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L’interactivité en salle de cours</a:t>
            </a:r>
          </a:p>
          <a:p>
            <a:pPr lvl="1" algn="just"/>
            <a:r>
              <a:rPr lang="fr-FR" sz="20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La pédagogie inversée</a:t>
            </a:r>
          </a:p>
          <a:p>
            <a:pPr lvl="1" algn="just"/>
            <a:r>
              <a:rPr lang="fr-FR" sz="20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L’intégration des TIC par les étudiants</a:t>
            </a: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marL="0" indent="0" algn="just">
              <a:buNone/>
            </a:pPr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466" y="1231900"/>
            <a:ext cx="5744633" cy="6858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Partages d’expériences</a:t>
            </a:r>
            <a:endParaRPr lang="fr-FR" sz="2800" dirty="0">
              <a:solidFill>
                <a:srgbClr val="3C3C3C"/>
              </a:solidFill>
              <a:latin typeface="Avenir Next Condensed Demi Bold"/>
              <a:cs typeface="Avenir Next Condensed Demi Bol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914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Action 3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pic>
        <p:nvPicPr>
          <p:cNvPr id="13" name="Image 12" descr="Thématique pointue - Blanc.png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023" y="918145"/>
            <a:ext cx="7289100" cy="5463611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466" y="1231900"/>
            <a:ext cx="5744633" cy="6858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Séminaires thématiques</a:t>
            </a:r>
            <a:endParaRPr lang="fr-FR" sz="2800" dirty="0">
              <a:solidFill>
                <a:srgbClr val="3C3C3C"/>
              </a:solidFill>
              <a:latin typeface="Avenir Next Condensed Demi Bold"/>
              <a:cs typeface="Avenir Next Condensed Demi Bold"/>
            </a:endParaRPr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1024466" y="1917702"/>
            <a:ext cx="7569200" cy="4064000"/>
          </a:xfrm>
        </p:spPr>
        <p:txBody>
          <a:bodyPr>
            <a:normAutofit/>
          </a:bodyPr>
          <a:lstStyle/>
          <a:p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Identifier des thématiques propre à l’actualité en matière de TICE</a:t>
            </a:r>
          </a:p>
          <a:p>
            <a:pPr marL="0" indent="0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Proposer l’intervention d’experts dans les domaines concernés</a:t>
            </a:r>
          </a:p>
          <a:p>
            <a:pPr marL="0" indent="0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Exemples : </a:t>
            </a:r>
            <a:r>
              <a:rPr lang="fr-FR" sz="2200" dirty="0" err="1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MOOCs</a:t>
            </a:r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, droits d’auteur et propriété intellectuelle, apprentissage collaboratif…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936906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Action 4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pic>
        <p:nvPicPr>
          <p:cNvPr id="10" name="Image 9" descr="t@d - Blanc.png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023" y="912970"/>
            <a:ext cx="7278408" cy="5455597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466" y="1231900"/>
            <a:ext cx="7311353" cy="685800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Certificat d’université en Tutorat à Distance</a:t>
            </a:r>
            <a:endParaRPr lang="fr-FR" sz="2800" dirty="0">
              <a:solidFill>
                <a:srgbClr val="3C3C3C"/>
              </a:solidFill>
              <a:latin typeface="Avenir Next Condensed Demi Bold"/>
              <a:cs typeface="Avenir Next Condensed Demi Bold"/>
            </a:endParaRPr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1024466" y="1917702"/>
            <a:ext cx="7569200" cy="4064000"/>
          </a:xfrm>
        </p:spPr>
        <p:txBody>
          <a:bodyPr>
            <a:normAutofit/>
          </a:bodyPr>
          <a:lstStyle/>
          <a:p>
            <a:pPr algn="just"/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Découvrir, concevoir, mettre en œuvre et évaluer des activités de Tutorat à Distance</a:t>
            </a: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Porter un regard réflexif sur ses pratiques, notamment au niveau des différents types d’accord impliqués</a:t>
            </a:r>
          </a:p>
          <a:p>
            <a:pPr marL="0" indent="0" algn="just">
              <a:buNone/>
            </a:pPr>
            <a:endParaRPr lang="fr-FR" sz="2200" dirty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4205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1598" y="0"/>
            <a:ext cx="965199" cy="68580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1200" y="321733"/>
            <a:ext cx="3285067" cy="609600"/>
          </a:xfrm>
          <a:prstGeom prst="rect">
            <a:avLst/>
          </a:prstGeom>
          <a:solidFill>
            <a:srgbClr val="768BB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Avenir Next Condensed Demi Bold"/>
                <a:cs typeface="Avenir Next Condensed Demi Bold"/>
              </a:rPr>
              <a:t>Action 5</a:t>
            </a:r>
            <a:endParaRPr lang="fr-FR" sz="3200" b="1" dirty="0"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" y="931333"/>
            <a:ext cx="165100" cy="114300"/>
          </a:xfrm>
          <a:prstGeom prst="rect">
            <a:avLst/>
          </a:prstGeom>
        </p:spPr>
      </p:pic>
      <p:pic>
        <p:nvPicPr>
          <p:cNvPr id="2" name="Image 1" descr="Form@TICEF-Blanc1.png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251" y="931333"/>
            <a:ext cx="7200900" cy="5397500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1024466" y="1917702"/>
            <a:ext cx="7569200" cy="4064000"/>
          </a:xfrm>
        </p:spPr>
        <p:txBody>
          <a:bodyPr>
            <a:normAutofit/>
          </a:bodyPr>
          <a:lstStyle/>
          <a:p>
            <a:pPr algn="just"/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endParaRPr lang="fr-FR" sz="2200" dirty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Découvrir, concevoir, mettre en œuvre et évaluer des dispositifs d’enseignement intégrant les TIC</a:t>
            </a: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Medium"/>
              <a:cs typeface="Avenir Next Condensed Medium"/>
            </a:endParaRPr>
          </a:p>
          <a:p>
            <a:pPr algn="just"/>
            <a:r>
              <a:rPr lang="fr-FR" sz="2200" dirty="0" smtClean="0">
                <a:solidFill>
                  <a:srgbClr val="3C3C3C"/>
                </a:solidFill>
                <a:latin typeface="Avenir Next Condensed Medium"/>
                <a:cs typeface="Avenir Next Condensed Medium"/>
              </a:rPr>
              <a:t>Porter un regard réflexif sur ses pratiques</a:t>
            </a:r>
          </a:p>
          <a:p>
            <a:pPr marL="0" indent="0" algn="just">
              <a:buNone/>
            </a:pPr>
            <a:endParaRPr lang="fr-FR" sz="2200" dirty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  <a:p>
            <a:pPr marL="0" indent="0" algn="just">
              <a:buNone/>
            </a:pPr>
            <a:endParaRPr lang="fr-FR" sz="2200" dirty="0" smtClean="0">
              <a:solidFill>
                <a:srgbClr val="3C3C3C"/>
              </a:solidFill>
              <a:latin typeface="Avenir Next Condensed Regular"/>
              <a:cs typeface="Avenir Next Condensed Regular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24466" y="1231900"/>
            <a:ext cx="7311353" cy="685800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Certificat d’université </a:t>
            </a:r>
            <a:r>
              <a:rPr lang="fr-FR" sz="2800" dirty="0" err="1" smtClean="0">
                <a:solidFill>
                  <a:srgbClr val="3C3C3C"/>
                </a:solidFill>
                <a:latin typeface="Avenir Next Condensed Demi Bold"/>
                <a:cs typeface="Avenir Next Condensed Demi Bold"/>
              </a:rPr>
              <a:t>Form@TICEF</a:t>
            </a:r>
            <a:endParaRPr lang="fr-FR" sz="2800" dirty="0">
              <a:solidFill>
                <a:srgbClr val="3C3C3C"/>
              </a:solidFill>
              <a:latin typeface="Avenir Next Condensed Demi Bold"/>
              <a:cs typeface="Avenir Next Condensed Demi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00360" y="6554115"/>
            <a:ext cx="558800" cy="215900"/>
          </a:xfrm>
          <a:prstGeom prst="rect">
            <a:avLst/>
          </a:prstGeom>
          <a:solidFill>
            <a:srgbClr val="566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0000"/>
              </a:lnSpc>
            </a:pPr>
            <a:r>
              <a:rPr lang="fr-FR" sz="1400" dirty="0" smtClean="0"/>
              <a:t>01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439872" y="648763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566BAF"/>
                </a:solidFill>
                <a:latin typeface="Avenir Next Condensed Regular"/>
                <a:cs typeface="Avenir Next Condensed Regular"/>
              </a:rPr>
              <a:t>Présentation du Projet</a:t>
            </a:r>
            <a:endParaRPr lang="fr-FR" sz="1400" dirty="0">
              <a:solidFill>
                <a:srgbClr val="566BAF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815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7346</TotalTime>
  <Words>472</Words>
  <Application>Microsoft Macintosh PowerPoint</Application>
  <PresentationFormat>Présentation à l'écran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Thème Office</vt:lpstr>
      <vt:lpstr>1_Thème Office</vt:lpstr>
      <vt:lpstr>L’intégration des TIC par les étudiants dans des activités/scénarios pédagogiques</vt:lpstr>
      <vt:lpstr>Présentation PowerPoint</vt:lpstr>
      <vt:lpstr>Plan de la séance</vt:lpstr>
      <vt:lpstr>Présentation PowerPoint</vt:lpstr>
      <vt:lpstr>Formations en présentiel</vt:lpstr>
      <vt:lpstr>Partages d’expériences</vt:lpstr>
      <vt:lpstr>Séminaires thématiques</vt:lpstr>
      <vt:lpstr>Certificat d’université en Tutorat à Distance</vt:lpstr>
      <vt:lpstr>Certificat d’université Form@TICEF</vt:lpstr>
      <vt:lpstr>École d’été</vt:lpstr>
      <vt:lpstr>Curriculum AMTICE</vt:lpstr>
      <vt:lpstr>Suivi des projets HEN</vt:lpstr>
      <vt:lpstr>Tour de table</vt:lpstr>
      <vt:lpstr>Présentation PowerPoint</vt:lpstr>
    </vt:vector>
  </TitlesOfParts>
  <Company>CRIFA -Ulg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Zoé Risack</dc:creator>
  <cp:lastModifiedBy>Jonathan Rappe</cp:lastModifiedBy>
  <cp:revision>157</cp:revision>
  <dcterms:created xsi:type="dcterms:W3CDTF">2015-10-22T06:30:47Z</dcterms:created>
  <dcterms:modified xsi:type="dcterms:W3CDTF">2015-12-16T11:50:04Z</dcterms:modified>
</cp:coreProperties>
</file>