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sldIdLst>
    <p:sldId id="269" r:id="rId3"/>
    <p:sldId id="270" r:id="rId4"/>
    <p:sldId id="267" r:id="rId5"/>
    <p:sldId id="259" r:id="rId6"/>
    <p:sldId id="262" r:id="rId7"/>
    <p:sldId id="263" r:id="rId8"/>
    <p:sldId id="260" r:id="rId9"/>
    <p:sldId id="268" r:id="rId10"/>
    <p:sldId id="265" r:id="rId11"/>
    <p:sldId id="266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18/12/15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18/12/15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9DBE1-CA28-AC41-BCDF-721DE78A2C07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18/12/15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30D6-221D-8C47-82A3-F51DC76B9DD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706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A4793-7C4E-FD47-8E2B-E8EABDFECC14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18/12/15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831C9-2DB4-BE40-A0B1-EA1584ECC35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45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6172D-2C36-9142-BEFF-910A03156D81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18/12/15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51FFC-3C62-D246-A5A3-6CB754DE9727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227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4ABCE-B949-3F4A-A179-7C818C81A431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18/12/15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A8F07-D092-254B-8B20-5E4BE2B8E17F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550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BD1E1-8909-FC4E-87AB-8CD31CD7A113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18/12/15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B614B-C167-E64A-AF18-06FD5306B98D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768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B061F-82F5-4343-9CBF-65F87340D69F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18/12/15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6617A-F41B-964B-95C7-5B471FB476E5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092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03004-DC91-5442-9623-5904BDF8FA14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18/12/15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F8E73-45F9-714E-BDCF-B6DF09B4E2C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248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5753-F08A-6F42-B0CB-07E584381968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18/12/15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3656E-5092-8D4A-8CD8-876628AA8798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898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0403-459C-4949-8F50-4BE957E9A235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18/12/15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3513B-10D1-3B41-851C-ABFC28D8862C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453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9D32B-A5BE-6F4C-8741-1445EE7A476F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18/12/15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6D97C-0102-3141-AA5C-0D910401DB1A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189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33498-9920-6348-8AF8-B467DA3C8FD7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18/12/15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DF21B-B650-B341-BFD1-F96887C7935F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319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18/12/15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t>18/12/15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18/12/15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18/12/15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18/12/15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18/12/15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6B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/>
              <a:t>Cliquez et modifiez le titre</a:t>
            </a:r>
            <a:endParaRPr lang="fr-FR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fld id="{C657D19D-7E01-794B-AC45-259462F3B871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>
                <a:defRPr/>
              </a:pPr>
              <a:t>18/12/15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fld id="{800123D9-1AEC-DD4E-ACD2-C282F92CFFE1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007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emf"/><Relationship Id="rId3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re 1"/>
          <p:cNvSpPr>
            <a:spLocks noGrp="1"/>
          </p:cNvSpPr>
          <p:nvPr>
            <p:ph type="ctrTitle"/>
          </p:nvPr>
        </p:nvSpPr>
        <p:spPr>
          <a:xfrm>
            <a:off x="1231900" y="1541463"/>
            <a:ext cx="6667500" cy="817562"/>
          </a:xfrm>
        </p:spPr>
        <p:txBody>
          <a:bodyPr/>
          <a:lstStyle/>
          <a:p>
            <a:r>
              <a:rPr lang="fr-FR" sz="5400" b="1" dirty="0" smtClean="0">
                <a:solidFill>
                  <a:schemeClr val="bg1"/>
                </a:solidFill>
                <a:latin typeface="Avenir Next Condensed Medium" charset="0"/>
                <a:cs typeface="Avenir Next Condensed Medium" charset="0"/>
              </a:rPr>
              <a:t>Partage d’expériences</a:t>
            </a:r>
            <a:endParaRPr lang="fr-FR" sz="5400" b="1" dirty="0">
              <a:solidFill>
                <a:schemeClr val="bg1"/>
              </a:solidFill>
              <a:latin typeface="Avenir Next Condensed Medium" charset="0"/>
              <a:cs typeface="Avenir Next Condensed Medium" charset="0"/>
            </a:endParaRPr>
          </a:p>
        </p:txBody>
      </p:sp>
      <p:sp>
        <p:nvSpPr>
          <p:cNvPr id="2050" name="Sous-titre 2"/>
          <p:cNvSpPr>
            <a:spLocks noGrp="1"/>
          </p:cNvSpPr>
          <p:nvPr>
            <p:ph type="subTitle" idx="1"/>
          </p:nvPr>
        </p:nvSpPr>
        <p:spPr>
          <a:xfrm>
            <a:off x="1371600" y="2359025"/>
            <a:ext cx="6400800" cy="649288"/>
          </a:xfrm>
        </p:spPr>
        <p:txBody>
          <a:bodyPr/>
          <a:lstStyle/>
          <a:p>
            <a:r>
              <a:rPr lang="fr-FR" sz="2400" b="1" dirty="0" smtClean="0">
                <a:solidFill>
                  <a:srgbClr val="FFFFFF"/>
                </a:solidFill>
                <a:latin typeface="Avenir Next Condensed Medium" charset="0"/>
                <a:cs typeface="Avenir Next Condensed Medium" charset="0"/>
              </a:rPr>
              <a:t>16 décembre 2015</a:t>
            </a:r>
            <a:endParaRPr lang="fr-FR" sz="2400" b="1" dirty="0">
              <a:solidFill>
                <a:srgbClr val="FFFFFF"/>
              </a:solidFill>
              <a:latin typeface="Avenir Next Condensed Medium" charset="0"/>
              <a:cs typeface="Avenir Next Condensed Medium" charset="0"/>
            </a:endParaRPr>
          </a:p>
        </p:txBody>
      </p:sp>
      <p:pic>
        <p:nvPicPr>
          <p:cNvPr id="2051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0"/>
            <a:ext cx="1816101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1833" y="4480854"/>
            <a:ext cx="2667310" cy="199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ous-titre 2"/>
          <p:cNvSpPr txBox="1">
            <a:spLocks/>
          </p:cNvSpPr>
          <p:nvPr/>
        </p:nvSpPr>
        <p:spPr bwMode="auto">
          <a:xfrm>
            <a:off x="-17462" y="3346208"/>
            <a:ext cx="9161462" cy="59338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dirty="0" smtClean="0">
                <a:solidFill>
                  <a:srgbClr val="566BAF"/>
                </a:solidFill>
                <a:latin typeface="Avenir Next Condensed Medium" charset="0"/>
                <a:cs typeface="Avenir Next Condensed Medium" charset="0"/>
              </a:rPr>
              <a:t>Intervention de Françoise </a:t>
            </a:r>
            <a:r>
              <a:rPr lang="fr-FR" sz="3600" b="1" dirty="0" err="1" smtClean="0">
                <a:solidFill>
                  <a:srgbClr val="566BAF"/>
                </a:solidFill>
                <a:latin typeface="Avenir Next Condensed Medium" charset="0"/>
                <a:cs typeface="Avenir Next Condensed Medium" charset="0"/>
              </a:rPr>
              <a:t>Budo</a:t>
            </a:r>
            <a:r>
              <a:rPr lang="fr-FR" sz="3600" b="1" dirty="0" smtClean="0">
                <a:solidFill>
                  <a:srgbClr val="566BAF"/>
                </a:solidFill>
                <a:latin typeface="Avenir Next Condensed Medium" charset="0"/>
                <a:cs typeface="Avenir Next Condensed Medium" charset="0"/>
              </a:rPr>
              <a:t> - </a:t>
            </a:r>
            <a:r>
              <a:rPr lang="fr-FR" sz="3600" b="1" dirty="0" err="1" smtClean="0">
                <a:solidFill>
                  <a:srgbClr val="566BAF"/>
                </a:solidFill>
                <a:latin typeface="Avenir Next Condensed Medium" charset="0"/>
                <a:cs typeface="Avenir Next Condensed Medium" charset="0"/>
              </a:rPr>
              <a:t>HELMo</a:t>
            </a:r>
            <a:endParaRPr lang="fr-FR" sz="3600" b="1" dirty="0">
              <a:solidFill>
                <a:srgbClr val="566BAF"/>
              </a:solidFill>
              <a:latin typeface="Avenir Next Condensed Medium" charset="0"/>
              <a:cs typeface="Avenir Next Condensed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11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6495"/>
            <a:ext cx="9143999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solidFill>
                  <a:srgbClr val="C74444"/>
                </a:solidFill>
              </a:rPr>
              <a:t>7</a:t>
            </a:r>
            <a:r>
              <a:rPr lang="fr-FR" sz="2400" b="1" u="sng" baseline="30000" dirty="0" smtClean="0">
                <a:solidFill>
                  <a:srgbClr val="C74444"/>
                </a:solidFill>
              </a:rPr>
              <a:t>e</a:t>
            </a:r>
            <a:r>
              <a:rPr lang="fr-FR" sz="2400" b="1" u="sng" dirty="0" smtClean="0">
                <a:solidFill>
                  <a:srgbClr val="C74444"/>
                </a:solidFill>
              </a:rPr>
              <a:t> étape</a:t>
            </a:r>
            <a:r>
              <a:rPr lang="fr-FR" sz="2400" b="1" dirty="0" smtClean="0">
                <a:solidFill>
                  <a:srgbClr val="C74444"/>
                </a:solidFill>
              </a:rPr>
              <a:t> </a:t>
            </a:r>
            <a:r>
              <a:rPr lang="fr-FR" sz="2400" dirty="0" smtClean="0">
                <a:solidFill>
                  <a:srgbClr val="C74444"/>
                </a:solidFill>
              </a:rPr>
              <a:t>: </a:t>
            </a:r>
            <a:r>
              <a:rPr lang="fr-FR" sz="2400" b="1" dirty="0">
                <a:solidFill>
                  <a:srgbClr val="C74444"/>
                </a:solidFill>
              </a:rPr>
              <a:t>F</a:t>
            </a:r>
            <a:r>
              <a:rPr lang="fr-FR" sz="2400" b="1" dirty="0" smtClean="0">
                <a:solidFill>
                  <a:srgbClr val="C74444"/>
                </a:solidFill>
              </a:rPr>
              <a:t>inalisation</a:t>
            </a:r>
          </a:p>
          <a:p>
            <a:endParaRPr lang="fr-FR" sz="2400" dirty="0">
              <a:solidFill>
                <a:srgbClr val="C74444"/>
              </a:solidFill>
            </a:endParaRPr>
          </a:p>
          <a:p>
            <a:r>
              <a:rPr lang="fr-FR" sz="2400" dirty="0" smtClean="0">
                <a:solidFill>
                  <a:srgbClr val="C74444"/>
                </a:solidFill>
              </a:rPr>
              <a:t>Des nouveaux sous-groupes, sur base des expérimentations et du feedback collectif finalisent des séquences.</a:t>
            </a:r>
          </a:p>
          <a:p>
            <a:endParaRPr lang="fr-FR" sz="2400" dirty="0">
              <a:solidFill>
                <a:srgbClr val="C74444"/>
              </a:solidFill>
            </a:endParaRPr>
          </a:p>
          <a:p>
            <a:r>
              <a:rPr lang="fr-FR" sz="2400" dirty="0" smtClean="0">
                <a:solidFill>
                  <a:srgbClr val="C74444"/>
                </a:solidFill>
              </a:rPr>
              <a:t>Elles seront déposées sur le site de l’option en fin d’année scolaire.</a:t>
            </a:r>
          </a:p>
          <a:p>
            <a:endParaRPr lang="fr-FR" sz="2400" dirty="0">
              <a:solidFill>
                <a:srgbClr val="C74444"/>
              </a:solidFill>
            </a:endParaRPr>
          </a:p>
          <a:p>
            <a:r>
              <a:rPr lang="fr-FR" sz="2400" dirty="0" smtClean="0">
                <a:solidFill>
                  <a:srgbClr val="C74444"/>
                </a:solidFill>
              </a:rPr>
              <a:t>Elles seront également envoyées aux maîtres de stage.</a:t>
            </a:r>
            <a:endParaRPr lang="fr-FR" sz="2400" dirty="0">
              <a:solidFill>
                <a:srgbClr val="C74444"/>
              </a:solidFill>
            </a:endParaRPr>
          </a:p>
        </p:txBody>
      </p:sp>
      <p:sp>
        <p:nvSpPr>
          <p:cNvPr id="3" name="Bulle ronde 2"/>
          <p:cNvSpPr/>
          <p:nvPr/>
        </p:nvSpPr>
        <p:spPr>
          <a:xfrm>
            <a:off x="742241" y="4255835"/>
            <a:ext cx="5707011" cy="2305245"/>
          </a:xfrm>
          <a:prstGeom prst="wedgeEllipseCallout">
            <a:avLst>
              <a:gd name="adj1" fmla="val -61769"/>
              <a:gd name="adj2" fmla="val 5892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FFFF00"/>
                </a:solidFill>
              </a:rPr>
              <a:t>Merci pour votre attention !</a:t>
            </a:r>
          </a:p>
          <a:p>
            <a:pPr algn="ctr"/>
            <a:r>
              <a:rPr lang="fr-FR" sz="2800" b="1" dirty="0" smtClean="0">
                <a:solidFill>
                  <a:srgbClr val="FFFF00"/>
                </a:solidFill>
              </a:rPr>
              <a:t>Des questions ?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563337"/>
            <a:ext cx="9143999" cy="461665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660066"/>
                </a:solidFill>
              </a:rPr>
              <a:t>Une </a:t>
            </a:r>
            <a:r>
              <a:rPr lang="fr-FR" sz="2400" b="1" dirty="0" smtClean="0">
                <a:solidFill>
                  <a:srgbClr val="660066"/>
                </a:solidFill>
              </a:rPr>
              <a:t>épreuve intégrée</a:t>
            </a:r>
            <a:endParaRPr lang="fr-FR" sz="24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219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142" y="0"/>
            <a:ext cx="1816893" cy="1542143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00" y="2032000"/>
            <a:ext cx="8081607" cy="386434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700" y="2961621"/>
            <a:ext cx="7099300" cy="164027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46100" y="5909790"/>
            <a:ext cx="808160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2500" dirty="0" smtClean="0">
                <a:solidFill>
                  <a:prstClr val="white"/>
                </a:solidFill>
                <a:latin typeface="Avenir Next Condensed Regular"/>
                <a:ea typeface="ＭＳ Ｐゴシック" charset="0"/>
                <a:cs typeface="Avenir Next Condensed Regular"/>
              </a:rPr>
              <a:t>Le projet HETICE 2014-2020 est soutenu par le Fonds Social Européen</a:t>
            </a:r>
            <a:endParaRPr lang="fr-FR" sz="2500" dirty="0">
              <a:solidFill>
                <a:prstClr val="white"/>
              </a:solidFill>
              <a:latin typeface="Avenir Next Condensed Regular"/>
              <a:ea typeface="ＭＳ Ｐゴシック" charset="0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49601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142" y="0"/>
            <a:ext cx="1816893" cy="1542143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00" y="2032000"/>
            <a:ext cx="8081607" cy="386434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700" y="2961621"/>
            <a:ext cx="7099300" cy="164027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46100" y="5909790"/>
            <a:ext cx="808160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r-FR" sz="2500" dirty="0" smtClean="0">
                <a:solidFill>
                  <a:prstClr val="white"/>
                </a:solidFill>
                <a:latin typeface="Avenir Next Condensed Regular"/>
                <a:ea typeface="ＭＳ Ｐゴシック" charset="0"/>
                <a:cs typeface="Avenir Next Condensed Regular"/>
              </a:rPr>
              <a:t>Le projet HETICE 2014-2020 est soutenu par le Fonds Social Européen</a:t>
            </a:r>
            <a:endParaRPr lang="fr-FR" sz="2500" dirty="0">
              <a:solidFill>
                <a:prstClr val="white"/>
              </a:solidFill>
              <a:latin typeface="Avenir Next Condensed Regular"/>
              <a:ea typeface="ＭＳ Ｐゴシック" charset="0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86499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3415"/>
            <a:ext cx="2447925" cy="1124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960" y="5733415"/>
            <a:ext cx="3581039" cy="1107423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1709569" y="1143000"/>
            <a:ext cx="5724862" cy="184696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La classe atelier</a:t>
            </a:r>
            <a:br>
              <a:rPr lang="fr-FR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 7 étapes</a:t>
            </a:r>
            <a:endParaRPr lang="fr-F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709569" y="2994211"/>
            <a:ext cx="5724862" cy="149256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/>
          <a:lstStyle>
            <a:lvl1pPr marL="457200" indent="-457200" algn="l" defTabSz="914400" rtl="0" eaLnBrk="1" latinLnBrk="0" hangingPunct="1">
              <a:spcBef>
                <a:spcPts val="2400"/>
              </a:spcBef>
              <a:buSzPct val="90000"/>
              <a:buFont typeface="Wingdings" pitchFamily="2" charset="2"/>
              <a:buChar char="v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v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3650" indent="-349250" algn="l" defTabSz="914400" rtl="0" eaLnBrk="1" latinLnBrk="0" hangingPunct="1">
              <a:spcBef>
                <a:spcPts val="1200"/>
              </a:spcBef>
              <a:buSzPct val="90000"/>
              <a:buFont typeface="Wingdings" pitchFamily="2" charset="2"/>
              <a:buChar char="v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6550" algn="l" defTabSz="914400" rtl="0" eaLnBrk="1" latinLnBrk="0" hangingPunct="1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v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46275" indent="-346075" algn="l" defTabSz="914400" rtl="0" eaLnBrk="1" latinLnBrk="0" hangingPunct="1">
              <a:spcBef>
                <a:spcPts val="1200"/>
              </a:spcBef>
              <a:buSzPct val="90000"/>
              <a:buFont typeface="Wingdings" pitchFamily="2" charset="2"/>
              <a:buChar char="v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v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v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v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v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b="1" dirty="0" smtClean="0">
                <a:solidFill>
                  <a:srgbClr val="660066"/>
                </a:solidFill>
              </a:rPr>
              <a:t>Au régendat sciences humaines </a:t>
            </a:r>
          </a:p>
          <a:p>
            <a:pPr marL="0" indent="0" algn="ctr">
              <a:buNone/>
            </a:pPr>
            <a:r>
              <a:rPr lang="fr-FR" b="1" dirty="0" smtClean="0">
                <a:solidFill>
                  <a:srgbClr val="660066"/>
                </a:solidFill>
              </a:rPr>
              <a:t> Bac 2 – UE Transversale</a:t>
            </a:r>
            <a:endParaRPr lang="fr-FR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3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fr-FR" sz="2400" b="1" u="sng" dirty="0" smtClean="0">
                <a:solidFill>
                  <a:srgbClr val="C74444"/>
                </a:solidFill>
              </a:rPr>
              <a:t>1</a:t>
            </a:r>
            <a:r>
              <a:rPr lang="fr-FR" sz="2400" b="1" u="sng" baseline="30000" dirty="0" smtClean="0">
                <a:solidFill>
                  <a:srgbClr val="C74444"/>
                </a:solidFill>
              </a:rPr>
              <a:t>e</a:t>
            </a:r>
            <a:r>
              <a:rPr lang="fr-FR" sz="2400" b="1" u="sng" dirty="0" smtClean="0">
                <a:solidFill>
                  <a:srgbClr val="C74444"/>
                </a:solidFill>
              </a:rPr>
              <a:t> étape </a:t>
            </a:r>
            <a:r>
              <a:rPr lang="fr-FR" sz="2400" b="1" dirty="0" smtClean="0">
                <a:solidFill>
                  <a:srgbClr val="C74444"/>
                </a:solidFill>
              </a:rPr>
              <a:t>: Lancement du projet - Un contrat</a:t>
            </a:r>
          </a:p>
          <a:p>
            <a:pPr algn="just"/>
            <a:r>
              <a:rPr lang="fr-FR" sz="2400" dirty="0" smtClean="0">
                <a:solidFill>
                  <a:srgbClr val="C74444"/>
                </a:solidFill>
              </a:rPr>
              <a:t>Dès </a:t>
            </a:r>
            <a:r>
              <a:rPr lang="fr-FR" sz="2400" dirty="0">
                <a:solidFill>
                  <a:srgbClr val="C74444"/>
                </a:solidFill>
              </a:rPr>
              <a:t>le mois de septembre, les étudiants </a:t>
            </a:r>
            <a:r>
              <a:rPr lang="fr-FR" sz="2400" dirty="0" smtClean="0">
                <a:solidFill>
                  <a:srgbClr val="C74444"/>
                </a:solidFill>
              </a:rPr>
              <a:t>sont </a:t>
            </a:r>
            <a:r>
              <a:rPr lang="fr-FR" sz="2400" dirty="0">
                <a:solidFill>
                  <a:srgbClr val="C74444"/>
                </a:solidFill>
              </a:rPr>
              <a:t>plongés dans la réalité d’un </a:t>
            </a:r>
            <a:r>
              <a:rPr lang="fr-FR" sz="2400" b="1" dirty="0">
                <a:solidFill>
                  <a:srgbClr val="C74444"/>
                </a:solidFill>
              </a:rPr>
              <a:t>apprenti </a:t>
            </a:r>
            <a:r>
              <a:rPr lang="fr-FR" sz="2400" b="1" dirty="0" smtClean="0">
                <a:solidFill>
                  <a:srgbClr val="C74444"/>
                </a:solidFill>
              </a:rPr>
              <a:t>enseignant </a:t>
            </a:r>
            <a:r>
              <a:rPr lang="fr-FR" sz="2400" dirty="0" smtClean="0">
                <a:solidFill>
                  <a:srgbClr val="C74444"/>
                </a:solidFill>
              </a:rPr>
              <a:t>qui </a:t>
            </a:r>
            <a:r>
              <a:rPr lang="fr-FR" sz="2400" dirty="0">
                <a:solidFill>
                  <a:srgbClr val="C74444"/>
                </a:solidFill>
              </a:rPr>
              <a:t>doit travailler une séquence de cours commandée par un maître de stage exigeant, </a:t>
            </a:r>
            <a:r>
              <a:rPr lang="fr-FR" sz="2400" dirty="0" smtClean="0">
                <a:solidFill>
                  <a:srgbClr val="C74444"/>
                </a:solidFill>
              </a:rPr>
              <a:t>en vue </a:t>
            </a:r>
            <a:r>
              <a:rPr lang="fr-FR" sz="2400" dirty="0">
                <a:solidFill>
                  <a:srgbClr val="C74444"/>
                </a:solidFill>
              </a:rPr>
              <a:t>d’un </a:t>
            </a:r>
            <a:r>
              <a:rPr lang="fr-FR" sz="2400" dirty="0" smtClean="0">
                <a:solidFill>
                  <a:srgbClr val="C74444"/>
                </a:solidFill>
              </a:rPr>
              <a:t>stage.</a:t>
            </a:r>
            <a:endParaRPr lang="fr-FR" sz="2400" dirty="0">
              <a:solidFill>
                <a:srgbClr val="C74444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solidFill>
                  <a:srgbClr val="FFFF00"/>
                </a:solidFill>
              </a:rPr>
              <a:t>Extrait du contrat </a:t>
            </a:r>
            <a:r>
              <a:rPr lang="fr-FR" sz="2400" b="1" dirty="0" smtClean="0">
                <a:solidFill>
                  <a:srgbClr val="FFFF00"/>
                </a:solidFill>
              </a:rPr>
              <a:t>:</a:t>
            </a:r>
          </a:p>
          <a:p>
            <a:endParaRPr lang="fr-FR" sz="2400" dirty="0" smtClean="0">
              <a:solidFill>
                <a:srgbClr val="FFFF00"/>
              </a:solidFill>
            </a:endParaRPr>
          </a:p>
          <a:p>
            <a:r>
              <a:rPr lang="fr-FR" sz="2400" dirty="0" smtClean="0">
                <a:solidFill>
                  <a:srgbClr val="FFFF00"/>
                </a:solidFill>
              </a:rPr>
              <a:t>Monsieur </a:t>
            </a:r>
            <a:r>
              <a:rPr lang="fr-FR" sz="2400" dirty="0">
                <a:solidFill>
                  <a:srgbClr val="FFFF00"/>
                </a:solidFill>
              </a:rPr>
              <a:t>Morin, enseignant à Saint-Edgar, sera votre maître de stage de </a:t>
            </a:r>
            <a:r>
              <a:rPr lang="fr-FR" sz="2400" b="1" dirty="0">
                <a:solidFill>
                  <a:srgbClr val="FFFF00"/>
                </a:solidFill>
              </a:rPr>
              <a:t>Sciences Humaines </a:t>
            </a:r>
            <a:r>
              <a:rPr lang="fr-BE" sz="2400" dirty="0">
                <a:solidFill>
                  <a:srgbClr val="FFFF00"/>
                </a:solidFill>
              </a:rPr>
              <a:t>(D2002/7362/3108)</a:t>
            </a:r>
            <a:r>
              <a:rPr lang="fr-FR" sz="2400" dirty="0">
                <a:solidFill>
                  <a:srgbClr val="FFFF00"/>
                </a:solidFill>
              </a:rPr>
              <a:t>. </a:t>
            </a:r>
            <a:endParaRPr lang="fr-BE" sz="2400" dirty="0">
              <a:solidFill>
                <a:srgbClr val="FFFF00"/>
              </a:solidFill>
            </a:endParaRPr>
          </a:p>
          <a:p>
            <a:r>
              <a:rPr lang="fr-FR" sz="2400" dirty="0">
                <a:solidFill>
                  <a:srgbClr val="FFFF00"/>
                </a:solidFill>
              </a:rPr>
              <a:t> </a:t>
            </a:r>
            <a:endParaRPr lang="fr-BE" sz="2400" dirty="0">
              <a:solidFill>
                <a:srgbClr val="FFFF00"/>
              </a:solidFill>
            </a:endParaRPr>
          </a:p>
          <a:p>
            <a:r>
              <a:rPr lang="fr-FR" sz="2400" dirty="0">
                <a:solidFill>
                  <a:srgbClr val="FFFF00"/>
                </a:solidFill>
              </a:rPr>
              <a:t>Vous devrez donner cours à chacune de ses classes durant 6 heures minimum et 8 heures maximum : en 3Q service aux personnes, 4Q vente, 5Q menuiserie, 6P soudure et 7P horticulture.</a:t>
            </a:r>
            <a:endParaRPr lang="fr-BE" sz="2400" dirty="0">
              <a:solidFill>
                <a:srgbClr val="FFFF00"/>
              </a:solidFill>
            </a:endParaRPr>
          </a:p>
          <a:p>
            <a:r>
              <a:rPr lang="fr-FR" sz="2400" dirty="0">
                <a:solidFill>
                  <a:srgbClr val="FFFF00"/>
                </a:solidFill>
              </a:rPr>
              <a:t> </a:t>
            </a:r>
            <a:endParaRPr lang="fr-BE" sz="2400" dirty="0">
              <a:solidFill>
                <a:srgbClr val="FFFF00"/>
              </a:solidFill>
            </a:endParaRPr>
          </a:p>
          <a:p>
            <a:r>
              <a:rPr lang="fr-FR" sz="2400" dirty="0">
                <a:solidFill>
                  <a:srgbClr val="FFFF00"/>
                </a:solidFill>
              </a:rPr>
              <a:t>Il vous impose les sujets suivants :</a:t>
            </a:r>
            <a:endParaRPr lang="fr-BE" sz="2400" dirty="0">
              <a:solidFill>
                <a:srgbClr val="FFFF00"/>
              </a:solidFill>
            </a:endParaRPr>
          </a:p>
          <a:p>
            <a:r>
              <a:rPr lang="fr-FR" sz="2400" dirty="0">
                <a:solidFill>
                  <a:srgbClr val="FFFF00"/>
                </a:solidFill>
              </a:rPr>
              <a:t> </a:t>
            </a:r>
            <a:endParaRPr lang="fr-BE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187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9909"/>
            <a:ext cx="9144000" cy="5632311"/>
          </a:xfrm>
          <a:prstGeom prst="rect">
            <a:avLst/>
          </a:prstGeom>
          <a:solidFill>
            <a:srgbClr val="FF6600"/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rgbClr val="660066"/>
                </a:solidFill>
              </a:rPr>
              <a:t>3Q : </a:t>
            </a:r>
            <a:r>
              <a:rPr lang="fr-FR" sz="2000" b="1" dirty="0">
                <a:solidFill>
                  <a:srgbClr val="660066"/>
                </a:solidFill>
              </a:rPr>
              <a:t>L’Islam en Belgique</a:t>
            </a:r>
            <a:r>
              <a:rPr lang="fr-FR" sz="2000" dirty="0">
                <a:solidFill>
                  <a:srgbClr val="660066"/>
                </a:solidFill>
              </a:rPr>
              <a:t> (identités et migrations), </a:t>
            </a:r>
            <a:r>
              <a:rPr lang="fr-FR" sz="2000" b="1" dirty="0">
                <a:solidFill>
                  <a:srgbClr val="660066"/>
                </a:solidFill>
              </a:rPr>
              <a:t>L’</a:t>
            </a:r>
            <a:r>
              <a:rPr lang="fr-FR" sz="2000" b="1" dirty="0" err="1">
                <a:solidFill>
                  <a:srgbClr val="660066"/>
                </a:solidFill>
              </a:rPr>
              <a:t>uberisation</a:t>
            </a:r>
            <a:r>
              <a:rPr lang="fr-FR" sz="2000" b="1" dirty="0">
                <a:solidFill>
                  <a:srgbClr val="660066"/>
                </a:solidFill>
              </a:rPr>
              <a:t> du monde</a:t>
            </a:r>
            <a:r>
              <a:rPr lang="fr-FR" sz="2000" dirty="0">
                <a:solidFill>
                  <a:srgbClr val="660066"/>
                </a:solidFill>
              </a:rPr>
              <a:t> (technologies et modes de vie), </a:t>
            </a:r>
            <a:endParaRPr lang="fr-BE" sz="2000" dirty="0">
              <a:solidFill>
                <a:srgbClr val="660066"/>
              </a:solidFill>
            </a:endParaRPr>
          </a:p>
          <a:p>
            <a:r>
              <a:rPr lang="fr-FR" sz="2000" dirty="0">
                <a:solidFill>
                  <a:srgbClr val="660066"/>
                </a:solidFill>
              </a:rPr>
              <a:t> </a:t>
            </a:r>
            <a:endParaRPr lang="fr-BE" sz="2000" dirty="0">
              <a:solidFill>
                <a:srgbClr val="660066"/>
              </a:solidFill>
            </a:endParaRPr>
          </a:p>
          <a:p>
            <a:r>
              <a:rPr lang="fr-FR" sz="2000" dirty="0">
                <a:solidFill>
                  <a:srgbClr val="660066"/>
                </a:solidFill>
              </a:rPr>
              <a:t>4Q : </a:t>
            </a:r>
            <a:r>
              <a:rPr lang="fr-FR" sz="2000" b="1" dirty="0">
                <a:solidFill>
                  <a:srgbClr val="660066"/>
                </a:solidFill>
              </a:rPr>
              <a:t>Le Japon reprend le nucléaire</a:t>
            </a:r>
            <a:r>
              <a:rPr lang="fr-FR" sz="2000" dirty="0">
                <a:solidFill>
                  <a:srgbClr val="660066"/>
                </a:solidFill>
              </a:rPr>
              <a:t> (dépendance énergétique et risques naturels), </a:t>
            </a:r>
            <a:r>
              <a:rPr lang="fr-FR" sz="2000" b="1" dirty="0">
                <a:solidFill>
                  <a:srgbClr val="660066"/>
                </a:solidFill>
              </a:rPr>
              <a:t>« Pays émergents du Sud, pays pauvres du Nord »</a:t>
            </a:r>
            <a:r>
              <a:rPr lang="fr-FR" sz="2000" dirty="0">
                <a:solidFill>
                  <a:srgbClr val="660066"/>
                </a:solidFill>
              </a:rPr>
              <a:t> (disparités Nord-Sud),</a:t>
            </a:r>
            <a:endParaRPr lang="fr-BE" sz="2000" dirty="0">
              <a:solidFill>
                <a:srgbClr val="660066"/>
              </a:solidFill>
            </a:endParaRPr>
          </a:p>
          <a:p>
            <a:r>
              <a:rPr lang="fr-FR" sz="2000" dirty="0">
                <a:solidFill>
                  <a:srgbClr val="660066"/>
                </a:solidFill>
              </a:rPr>
              <a:t> </a:t>
            </a:r>
            <a:endParaRPr lang="fr-BE" sz="2000" dirty="0">
              <a:solidFill>
                <a:srgbClr val="660066"/>
              </a:solidFill>
            </a:endParaRPr>
          </a:p>
          <a:p>
            <a:r>
              <a:rPr lang="fr-FR" sz="2000" dirty="0">
                <a:solidFill>
                  <a:srgbClr val="660066"/>
                </a:solidFill>
              </a:rPr>
              <a:t>5Q : </a:t>
            </a:r>
            <a:r>
              <a:rPr lang="fr-FR" sz="2000" b="1" dirty="0">
                <a:solidFill>
                  <a:srgbClr val="660066"/>
                </a:solidFill>
              </a:rPr>
              <a:t>La suppression des allocations d’insertion pour les jeunes</a:t>
            </a:r>
            <a:r>
              <a:rPr lang="fr-FR" sz="2000" dirty="0">
                <a:solidFill>
                  <a:srgbClr val="660066"/>
                </a:solidFill>
              </a:rPr>
              <a:t> (acquis sociaux et politiques), « </a:t>
            </a:r>
            <a:r>
              <a:rPr lang="fr-FR" sz="2000" b="1" dirty="0">
                <a:solidFill>
                  <a:srgbClr val="660066"/>
                </a:solidFill>
              </a:rPr>
              <a:t>Faut-il manger du Nutella  ? »</a:t>
            </a:r>
            <a:r>
              <a:rPr lang="fr-FR" sz="2000" dirty="0">
                <a:solidFill>
                  <a:srgbClr val="660066"/>
                </a:solidFill>
              </a:rPr>
              <a:t> (déforestation)</a:t>
            </a:r>
            <a:endParaRPr lang="fr-BE" sz="2000" dirty="0">
              <a:solidFill>
                <a:srgbClr val="660066"/>
              </a:solidFill>
            </a:endParaRPr>
          </a:p>
          <a:p>
            <a:r>
              <a:rPr lang="fr-FR" sz="2000" dirty="0">
                <a:solidFill>
                  <a:srgbClr val="660066"/>
                </a:solidFill>
              </a:rPr>
              <a:t> </a:t>
            </a:r>
            <a:endParaRPr lang="fr-BE" sz="2000" dirty="0">
              <a:solidFill>
                <a:srgbClr val="660066"/>
              </a:solidFill>
            </a:endParaRPr>
          </a:p>
          <a:p>
            <a:r>
              <a:rPr lang="fr-FR" sz="2000" dirty="0">
                <a:solidFill>
                  <a:srgbClr val="660066"/>
                </a:solidFill>
              </a:rPr>
              <a:t>6P : </a:t>
            </a:r>
            <a:r>
              <a:rPr lang="fr-FR" sz="2000" b="1" dirty="0">
                <a:solidFill>
                  <a:srgbClr val="660066"/>
                </a:solidFill>
              </a:rPr>
              <a:t>« L'afflux des réfugiés menace l'identité chrétienne de l'Europe »</a:t>
            </a:r>
            <a:r>
              <a:rPr lang="fr-FR" sz="2000" dirty="0">
                <a:solidFill>
                  <a:srgbClr val="660066"/>
                </a:solidFill>
              </a:rPr>
              <a:t> (Union européenne et identité et migrations), </a:t>
            </a:r>
            <a:r>
              <a:rPr lang="fr-FR" sz="2000" b="1" dirty="0">
                <a:solidFill>
                  <a:srgbClr val="660066"/>
                </a:solidFill>
              </a:rPr>
              <a:t>Les attentats : résistance ou terrorisme ?</a:t>
            </a:r>
            <a:r>
              <a:rPr lang="fr-FR" sz="2000" dirty="0">
                <a:solidFill>
                  <a:srgbClr val="660066"/>
                </a:solidFill>
              </a:rPr>
              <a:t> (Extrémismes), </a:t>
            </a:r>
            <a:r>
              <a:rPr lang="fr-FR" sz="2000" b="1" dirty="0">
                <a:solidFill>
                  <a:srgbClr val="660066"/>
                </a:solidFill>
              </a:rPr>
              <a:t>Des citoyens tirés au sort au Sénat ?</a:t>
            </a:r>
            <a:r>
              <a:rPr lang="fr-FR" sz="2000" dirty="0">
                <a:solidFill>
                  <a:srgbClr val="660066"/>
                </a:solidFill>
              </a:rPr>
              <a:t> (Belgique fédérale)</a:t>
            </a:r>
            <a:endParaRPr lang="fr-BE" sz="2000" dirty="0">
              <a:solidFill>
                <a:srgbClr val="660066"/>
              </a:solidFill>
            </a:endParaRPr>
          </a:p>
          <a:p>
            <a:r>
              <a:rPr lang="fr-FR" sz="2000" dirty="0">
                <a:solidFill>
                  <a:srgbClr val="660066"/>
                </a:solidFill>
              </a:rPr>
              <a:t> </a:t>
            </a:r>
            <a:endParaRPr lang="fr-BE" sz="2000" dirty="0">
              <a:solidFill>
                <a:srgbClr val="660066"/>
              </a:solidFill>
            </a:endParaRPr>
          </a:p>
          <a:p>
            <a:r>
              <a:rPr lang="fr-FR" sz="2000" dirty="0">
                <a:solidFill>
                  <a:srgbClr val="660066"/>
                </a:solidFill>
              </a:rPr>
              <a:t>7P : •	</a:t>
            </a:r>
            <a:r>
              <a:rPr lang="fr-FR" sz="2000" b="1" dirty="0">
                <a:solidFill>
                  <a:srgbClr val="660066"/>
                </a:solidFill>
              </a:rPr>
              <a:t>« Dans ma région, j’ai moins de chance de trouver un emploi »</a:t>
            </a:r>
            <a:r>
              <a:rPr lang="fr-FR" sz="2000" dirty="0">
                <a:solidFill>
                  <a:srgbClr val="660066"/>
                </a:solidFill>
              </a:rPr>
              <a:t> (bassins d’emplois), </a:t>
            </a:r>
            <a:r>
              <a:rPr lang="fr-FR" sz="2000" b="1" dirty="0">
                <a:solidFill>
                  <a:srgbClr val="660066"/>
                </a:solidFill>
              </a:rPr>
              <a:t>Les campings résidentiels permanents</a:t>
            </a:r>
            <a:r>
              <a:rPr lang="fr-FR" sz="2000" dirty="0">
                <a:solidFill>
                  <a:srgbClr val="660066"/>
                </a:solidFill>
              </a:rPr>
              <a:t> (aménagement du territoire)           </a:t>
            </a:r>
            <a:endParaRPr lang="fr-BE" sz="20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279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11"/>
            <a:ext cx="9144000" cy="526297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Monsieur Morin a un dada : </a:t>
            </a:r>
            <a:r>
              <a:rPr lang="fr-FR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la carte thématique</a:t>
            </a:r>
            <a:r>
              <a:rPr lang="fr-FR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et il aimerait que vous l’incluiez dans votre séquence. Il voudrait aussi que vous utilisiez </a:t>
            </a:r>
            <a:r>
              <a:rPr lang="fr-FR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 document audiovisuel, une ligne du temps </a:t>
            </a:r>
            <a:r>
              <a:rPr lang="fr-FR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et</a:t>
            </a:r>
            <a:r>
              <a:rPr lang="fr-FR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des données statistiques</a:t>
            </a:r>
            <a:r>
              <a:rPr lang="fr-FR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Il souhaiterait en outre que vous prévoyiez </a:t>
            </a:r>
            <a:r>
              <a:rPr lang="fr-FR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 dispositif de différenciation</a:t>
            </a:r>
            <a:r>
              <a:rPr lang="fr-FR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fr-B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fr-FR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Enfin, décidément exigeant, il voudrait que vous trouviez </a:t>
            </a:r>
            <a:r>
              <a:rPr lang="fr-FR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références d’une personne, association ou organisation extérieure à l’école</a:t>
            </a:r>
            <a:r>
              <a:rPr lang="fr-FR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qui pourrait servir de personne ressource.</a:t>
            </a:r>
            <a:endParaRPr lang="fr-B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fr-FR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 </a:t>
            </a:r>
            <a:endParaRPr lang="fr-B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fr-FR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Votre stage débutant début novembre, il réclame impérativement de recevoir la préparation complète d’une séquence pour une classe au choix, pour</a:t>
            </a:r>
            <a:r>
              <a:rPr lang="fr-FR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400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 lundi 12 octobre 8h15</a:t>
            </a:r>
            <a:r>
              <a:rPr lang="fr-FR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 </a:t>
            </a:r>
            <a:endParaRPr lang="fr-B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288340"/>
            <a:ext cx="9144000" cy="1569660"/>
          </a:xfrm>
          <a:prstGeom prst="rect">
            <a:avLst/>
          </a:prstGeom>
          <a:solidFill>
            <a:srgbClr val="FF6600"/>
          </a:solidFill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accent6"/>
                </a:solidFill>
              </a:rPr>
              <a:t>L’ensemble du groupe (</a:t>
            </a:r>
            <a:r>
              <a:rPr lang="fr-FR" sz="2400" b="1" dirty="0">
                <a:solidFill>
                  <a:schemeClr val="accent6"/>
                </a:solidFill>
              </a:rPr>
              <a:t>enseignants compris</a:t>
            </a:r>
            <a:r>
              <a:rPr lang="fr-FR" sz="2400" dirty="0">
                <a:solidFill>
                  <a:schemeClr val="accent6"/>
                </a:solidFill>
              </a:rPr>
              <a:t>) est responsable de l’ensemble de la </a:t>
            </a:r>
            <a:r>
              <a:rPr lang="fr-FR" sz="2400" dirty="0" smtClean="0">
                <a:solidFill>
                  <a:schemeClr val="accent6"/>
                </a:solidFill>
              </a:rPr>
              <a:t>production et </a:t>
            </a:r>
            <a:r>
              <a:rPr lang="fr-FR" sz="2400" dirty="0">
                <a:solidFill>
                  <a:schemeClr val="accent6"/>
                </a:solidFill>
              </a:rPr>
              <a:t>de sa qualité. Ce projet sera mené à l’aide des </a:t>
            </a:r>
            <a:r>
              <a:rPr lang="fr-FR" sz="2400" b="1" dirty="0">
                <a:solidFill>
                  <a:schemeClr val="accent6"/>
                </a:solidFill>
              </a:rPr>
              <a:t>institutions et techniques de la </a:t>
            </a:r>
            <a:r>
              <a:rPr lang="fr-FR" sz="2400" b="1" dirty="0" smtClean="0">
                <a:solidFill>
                  <a:schemeClr val="accent6"/>
                </a:solidFill>
              </a:rPr>
              <a:t>PI + plateforme e-learning </a:t>
            </a:r>
            <a:endParaRPr lang="fr-FR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0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6026"/>
            <a:ext cx="9144000" cy="120032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Pour donner les moyens aux étudiants de réaliser leurs tâches de production, </a:t>
            </a:r>
            <a:r>
              <a:rPr lang="fr-FR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l’espace </a:t>
            </a:r>
            <a:r>
              <a:rPr lang="fr-FR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sera organisé </a:t>
            </a:r>
            <a:r>
              <a:rPr lang="fr-FR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en classe atelier.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646459"/>
            <a:ext cx="9144000" cy="4154983"/>
          </a:xfrm>
          <a:prstGeom prst="rect">
            <a:avLst/>
          </a:prstGeom>
          <a:solidFill>
            <a:srgbClr val="C74444"/>
          </a:solidFill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L’</a:t>
            </a:r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aménagement</a:t>
            </a:r>
            <a:r>
              <a:rPr lang="fr-F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comprendra :</a:t>
            </a:r>
          </a:p>
          <a:p>
            <a:endParaRPr lang="fr-FR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 </a:t>
            </a:r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coin imprimerie </a:t>
            </a:r>
            <a:r>
              <a:rPr lang="fr-F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avec ordi-imprimante-scanner-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imprimante photos </a:t>
            </a:r>
            <a:r>
              <a:rPr lang="fr-F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; </a:t>
            </a:r>
            <a:endParaRPr lang="fr-F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fr-F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 </a:t>
            </a:r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coin recherche </a:t>
            </a:r>
            <a:r>
              <a:rPr lang="fr-F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avec ordis pour recherche internet et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bibliothèque</a:t>
            </a:r>
            <a:r>
              <a:rPr lang="fr-F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;</a:t>
            </a:r>
            <a:endParaRPr lang="fr-F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fr-FR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 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coin silencieux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pour rédiger et/ou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lire; </a:t>
            </a:r>
          </a:p>
          <a:p>
            <a:endParaRPr lang="fr-FR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 </a:t>
            </a:r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coin échanges, débats.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6198493"/>
            <a:ext cx="9144000" cy="461665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660066"/>
                </a:solidFill>
              </a:rPr>
              <a:t>TBI + enregistreurs + Caméra + appareil photos </a:t>
            </a:r>
            <a:endParaRPr lang="fr-FR" sz="24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5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11713"/>
            <a:ext cx="9144000" cy="267765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fr-FR" sz="2400" b="1" u="sng" dirty="0" smtClean="0">
                <a:solidFill>
                  <a:srgbClr val="553876"/>
                </a:solidFill>
              </a:rPr>
              <a:t>3</a:t>
            </a:r>
            <a:r>
              <a:rPr lang="fr-FR" sz="2400" b="1" u="sng" baseline="30000" dirty="0" smtClean="0">
                <a:solidFill>
                  <a:srgbClr val="553876"/>
                </a:solidFill>
              </a:rPr>
              <a:t>e</a:t>
            </a:r>
            <a:r>
              <a:rPr lang="fr-FR" sz="2400" b="1" u="sng" dirty="0" smtClean="0">
                <a:solidFill>
                  <a:srgbClr val="553876"/>
                </a:solidFill>
              </a:rPr>
              <a:t> étape </a:t>
            </a:r>
            <a:r>
              <a:rPr lang="fr-FR" sz="2400" dirty="0" smtClean="0">
                <a:solidFill>
                  <a:srgbClr val="553876"/>
                </a:solidFill>
              </a:rPr>
              <a:t>: </a:t>
            </a:r>
            <a:r>
              <a:rPr lang="fr-FR" sz="2400" b="1" dirty="0" smtClean="0">
                <a:solidFill>
                  <a:srgbClr val="553876"/>
                </a:solidFill>
              </a:rPr>
              <a:t>Travail de groupe en autonomie et feedback</a:t>
            </a:r>
            <a:endParaRPr lang="fr-FR" sz="2400" dirty="0" smtClean="0">
              <a:solidFill>
                <a:srgbClr val="553876"/>
              </a:solidFill>
            </a:endParaRPr>
          </a:p>
          <a:p>
            <a:pPr algn="just"/>
            <a:r>
              <a:rPr lang="fr-FR" sz="2400" dirty="0" smtClean="0">
                <a:solidFill>
                  <a:srgbClr val="553876"/>
                </a:solidFill>
              </a:rPr>
              <a:t>En </a:t>
            </a:r>
            <a:r>
              <a:rPr lang="fr-FR" sz="2400" dirty="0">
                <a:solidFill>
                  <a:srgbClr val="553876"/>
                </a:solidFill>
              </a:rPr>
              <a:t>janvier, du temps de travail autonome </a:t>
            </a:r>
            <a:r>
              <a:rPr lang="fr-FR" sz="2400" dirty="0" smtClean="0">
                <a:solidFill>
                  <a:srgbClr val="553876"/>
                </a:solidFill>
              </a:rPr>
              <a:t>est </a:t>
            </a:r>
            <a:r>
              <a:rPr lang="fr-FR" sz="2400" dirty="0">
                <a:solidFill>
                  <a:srgbClr val="553876"/>
                </a:solidFill>
              </a:rPr>
              <a:t>prévu à l’horaire pour les sous-groupes. </a:t>
            </a:r>
            <a:r>
              <a:rPr lang="fr-FR" sz="2400" dirty="0" smtClean="0">
                <a:solidFill>
                  <a:srgbClr val="553876"/>
                </a:solidFill>
              </a:rPr>
              <a:t>Il s’agira </a:t>
            </a:r>
            <a:r>
              <a:rPr lang="fr-FR" sz="2400" dirty="0">
                <a:solidFill>
                  <a:srgbClr val="553876"/>
                </a:solidFill>
              </a:rPr>
              <a:t>pour eux d’aboutir à une production de </a:t>
            </a:r>
            <a:r>
              <a:rPr lang="fr-FR" sz="2400" dirty="0" smtClean="0">
                <a:solidFill>
                  <a:srgbClr val="553876"/>
                </a:solidFill>
              </a:rPr>
              <a:t>séquence. </a:t>
            </a:r>
          </a:p>
          <a:p>
            <a:pPr algn="just"/>
            <a:endParaRPr lang="fr-FR" sz="2400" dirty="0">
              <a:solidFill>
                <a:srgbClr val="553876"/>
              </a:solidFill>
            </a:endParaRPr>
          </a:p>
          <a:p>
            <a:pPr algn="just"/>
            <a:r>
              <a:rPr lang="fr-FR" sz="2400" dirty="0" smtClean="0">
                <a:solidFill>
                  <a:srgbClr val="553876"/>
                </a:solidFill>
              </a:rPr>
              <a:t>Un </a:t>
            </a:r>
            <a:r>
              <a:rPr lang="fr-FR" sz="2400" b="1" dirty="0">
                <a:solidFill>
                  <a:srgbClr val="553876"/>
                </a:solidFill>
              </a:rPr>
              <a:t>feedback</a:t>
            </a:r>
            <a:r>
              <a:rPr lang="fr-FR" sz="2400" dirty="0">
                <a:solidFill>
                  <a:srgbClr val="553876"/>
                </a:solidFill>
              </a:rPr>
              <a:t> par </a:t>
            </a:r>
            <a:r>
              <a:rPr lang="fr-FR" sz="2400" dirty="0" smtClean="0">
                <a:solidFill>
                  <a:srgbClr val="553876"/>
                </a:solidFill>
              </a:rPr>
              <a:t>les membres </a:t>
            </a:r>
            <a:r>
              <a:rPr lang="fr-FR" sz="2400" dirty="0">
                <a:solidFill>
                  <a:srgbClr val="553876"/>
                </a:solidFill>
              </a:rPr>
              <a:t>de l’équipe des responsables de la classe atelier </a:t>
            </a:r>
            <a:r>
              <a:rPr lang="fr-FR" sz="2400" dirty="0" smtClean="0">
                <a:solidFill>
                  <a:srgbClr val="553876"/>
                </a:solidFill>
              </a:rPr>
              <a:t>est </a:t>
            </a:r>
            <a:r>
              <a:rPr lang="fr-FR" sz="2400" dirty="0">
                <a:solidFill>
                  <a:srgbClr val="553876"/>
                </a:solidFill>
              </a:rPr>
              <a:t>remis aux sous-</a:t>
            </a:r>
            <a:r>
              <a:rPr lang="fr-FR" sz="2400" dirty="0" smtClean="0">
                <a:solidFill>
                  <a:srgbClr val="553876"/>
                </a:solidFill>
              </a:rPr>
              <a:t>groupes en février.</a:t>
            </a:r>
            <a:endParaRPr lang="fr-FR" sz="2400" dirty="0">
              <a:solidFill>
                <a:srgbClr val="55387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5573"/>
            <a:ext cx="9144000" cy="3416320"/>
          </a:xfrm>
          <a:prstGeom prst="rect">
            <a:avLst/>
          </a:prstGeom>
          <a:solidFill>
            <a:srgbClr val="FF6600"/>
          </a:solidFill>
        </p:spPr>
        <p:txBody>
          <a:bodyPr wrap="square">
            <a:spAutoFit/>
          </a:bodyPr>
          <a:lstStyle/>
          <a:p>
            <a:pPr algn="just"/>
            <a:r>
              <a:rPr lang="fr-FR" sz="2400" b="1" u="sng" dirty="0" smtClean="0">
                <a:solidFill>
                  <a:srgbClr val="660066"/>
                </a:solidFill>
              </a:rPr>
              <a:t>2</a:t>
            </a:r>
            <a:r>
              <a:rPr lang="fr-FR" sz="2400" b="1" u="sng" baseline="30000" dirty="0" smtClean="0">
                <a:solidFill>
                  <a:srgbClr val="660066"/>
                </a:solidFill>
              </a:rPr>
              <a:t>e</a:t>
            </a:r>
            <a:r>
              <a:rPr lang="fr-FR" sz="2400" b="1" u="sng" dirty="0" smtClean="0">
                <a:solidFill>
                  <a:srgbClr val="660066"/>
                </a:solidFill>
              </a:rPr>
              <a:t> étape</a:t>
            </a:r>
            <a:r>
              <a:rPr lang="fr-FR" sz="2400" b="1" dirty="0" smtClean="0">
                <a:solidFill>
                  <a:srgbClr val="660066"/>
                </a:solidFill>
              </a:rPr>
              <a:t> : </a:t>
            </a:r>
            <a:r>
              <a:rPr lang="fr-FR" sz="2400" b="1" dirty="0" err="1" smtClean="0">
                <a:solidFill>
                  <a:srgbClr val="660066"/>
                </a:solidFill>
              </a:rPr>
              <a:t>Feed</a:t>
            </a:r>
            <a:r>
              <a:rPr lang="fr-FR" sz="2400" b="1" dirty="0" smtClean="0">
                <a:solidFill>
                  <a:srgbClr val="660066"/>
                </a:solidFill>
              </a:rPr>
              <a:t> back individuel</a:t>
            </a:r>
          </a:p>
          <a:p>
            <a:pPr algn="just"/>
            <a:endParaRPr lang="fr-FR" sz="2400" b="1" u="sng" dirty="0" smtClean="0">
              <a:solidFill>
                <a:srgbClr val="660066"/>
              </a:solidFill>
            </a:endParaRPr>
          </a:p>
          <a:p>
            <a:pPr algn="just"/>
            <a:r>
              <a:rPr lang="fr-FR" sz="2400" dirty="0" smtClean="0">
                <a:solidFill>
                  <a:srgbClr val="660066"/>
                </a:solidFill>
              </a:rPr>
              <a:t>un </a:t>
            </a:r>
            <a:r>
              <a:rPr lang="fr-FR" sz="2400" dirty="0">
                <a:solidFill>
                  <a:srgbClr val="660066"/>
                </a:solidFill>
              </a:rPr>
              <a:t>premier </a:t>
            </a:r>
            <a:r>
              <a:rPr lang="fr-FR" sz="2400" b="1" dirty="0">
                <a:solidFill>
                  <a:srgbClr val="660066"/>
                </a:solidFill>
              </a:rPr>
              <a:t>feedback </a:t>
            </a:r>
            <a:r>
              <a:rPr lang="fr-FR" sz="2400" b="1" dirty="0" smtClean="0">
                <a:solidFill>
                  <a:srgbClr val="660066"/>
                </a:solidFill>
              </a:rPr>
              <a:t>individuel </a:t>
            </a:r>
            <a:r>
              <a:rPr lang="fr-FR" sz="2400" dirty="0" smtClean="0">
                <a:solidFill>
                  <a:srgbClr val="660066"/>
                </a:solidFill>
              </a:rPr>
              <a:t>est donné début décembre. </a:t>
            </a:r>
          </a:p>
          <a:p>
            <a:pPr algn="just"/>
            <a:endParaRPr lang="fr-FR" sz="2400" dirty="0" smtClean="0">
              <a:solidFill>
                <a:srgbClr val="660066"/>
              </a:solidFill>
            </a:endParaRPr>
          </a:p>
          <a:p>
            <a:pPr algn="just"/>
            <a:r>
              <a:rPr lang="fr-FR" sz="2400" dirty="0" smtClean="0">
                <a:solidFill>
                  <a:srgbClr val="660066"/>
                </a:solidFill>
              </a:rPr>
              <a:t>Les </a:t>
            </a:r>
            <a:r>
              <a:rPr lang="fr-FR" sz="2400" dirty="0">
                <a:solidFill>
                  <a:srgbClr val="660066"/>
                </a:solidFill>
              </a:rPr>
              <a:t>étudiants </a:t>
            </a:r>
            <a:r>
              <a:rPr lang="fr-FR" sz="2400" dirty="0" smtClean="0">
                <a:solidFill>
                  <a:srgbClr val="660066"/>
                </a:solidFill>
              </a:rPr>
              <a:t>sont alors mis </a:t>
            </a:r>
            <a:r>
              <a:rPr lang="fr-FR" sz="2400" dirty="0">
                <a:solidFill>
                  <a:srgbClr val="660066"/>
                </a:solidFill>
              </a:rPr>
              <a:t>en </a:t>
            </a:r>
            <a:r>
              <a:rPr lang="fr-FR" sz="2400" b="1" dirty="0" smtClean="0">
                <a:solidFill>
                  <a:srgbClr val="660066"/>
                </a:solidFill>
              </a:rPr>
              <a:t>sous-group</a:t>
            </a:r>
            <a:r>
              <a:rPr lang="fr-FR" sz="2400" dirty="0" smtClean="0">
                <a:solidFill>
                  <a:srgbClr val="660066"/>
                </a:solidFill>
              </a:rPr>
              <a:t>es de </a:t>
            </a:r>
            <a:r>
              <a:rPr lang="fr-FR" sz="2400" dirty="0">
                <a:solidFill>
                  <a:srgbClr val="660066"/>
                </a:solidFill>
              </a:rPr>
              <a:t>plus ou moins quatre étudiants, les 5 ou 6 équipes devront produire </a:t>
            </a:r>
            <a:r>
              <a:rPr lang="fr-FR" sz="2400" dirty="0" smtClean="0">
                <a:solidFill>
                  <a:srgbClr val="660066"/>
                </a:solidFill>
              </a:rPr>
              <a:t>une séquence </a:t>
            </a:r>
            <a:r>
              <a:rPr lang="fr-FR" sz="2400" dirty="0">
                <a:solidFill>
                  <a:srgbClr val="660066"/>
                </a:solidFill>
              </a:rPr>
              <a:t>de sciences humaines avant le stage, ce qui constituera un </a:t>
            </a:r>
            <a:r>
              <a:rPr lang="fr-FR" sz="2400" b="1" dirty="0">
                <a:solidFill>
                  <a:srgbClr val="660066"/>
                </a:solidFill>
              </a:rPr>
              <a:t>recueil de 5 ou </a:t>
            </a:r>
            <a:r>
              <a:rPr lang="fr-FR" sz="2400" b="1" dirty="0" smtClean="0">
                <a:solidFill>
                  <a:srgbClr val="660066"/>
                </a:solidFill>
              </a:rPr>
              <a:t>6 séquences</a:t>
            </a:r>
            <a:r>
              <a:rPr lang="fr-FR" sz="2400" dirty="0">
                <a:solidFill>
                  <a:srgbClr val="660066"/>
                </a:solidFill>
              </a:rPr>
              <a:t>, susceptibles d’être utilisées dans leur stage du qualifiant</a:t>
            </a:r>
            <a:r>
              <a:rPr lang="fr-FR" sz="2400" dirty="0" smtClean="0">
                <a:solidFill>
                  <a:srgbClr val="660066"/>
                </a:solidFill>
              </a:rPr>
              <a:t>. </a:t>
            </a:r>
            <a:endParaRPr lang="fr-FR" sz="24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52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6495"/>
            <a:ext cx="9143999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C74444"/>
                </a:solidFill>
              </a:rPr>
              <a:t>4</a:t>
            </a:r>
            <a:r>
              <a:rPr lang="fr-FR" sz="2400" b="1" u="sng" baseline="30000" dirty="0" smtClean="0">
                <a:solidFill>
                  <a:srgbClr val="C74444"/>
                </a:solidFill>
              </a:rPr>
              <a:t>e</a:t>
            </a:r>
            <a:r>
              <a:rPr lang="fr-FR" sz="2400" b="1" u="sng" dirty="0" smtClean="0">
                <a:solidFill>
                  <a:srgbClr val="C74444"/>
                </a:solidFill>
              </a:rPr>
              <a:t> étape</a:t>
            </a:r>
            <a:r>
              <a:rPr lang="fr-FR" sz="2400" b="1" dirty="0" smtClean="0">
                <a:solidFill>
                  <a:srgbClr val="C74444"/>
                </a:solidFill>
              </a:rPr>
              <a:t> </a:t>
            </a:r>
            <a:r>
              <a:rPr lang="fr-FR" sz="2400" dirty="0" smtClean="0">
                <a:solidFill>
                  <a:srgbClr val="C74444"/>
                </a:solidFill>
              </a:rPr>
              <a:t>: </a:t>
            </a:r>
            <a:r>
              <a:rPr lang="fr-FR" sz="2400" b="1" dirty="0" smtClean="0">
                <a:solidFill>
                  <a:srgbClr val="C74444"/>
                </a:solidFill>
              </a:rPr>
              <a:t>Première finalisation</a:t>
            </a:r>
          </a:p>
          <a:p>
            <a:endParaRPr lang="fr-FR" sz="2400" dirty="0">
              <a:solidFill>
                <a:srgbClr val="C74444"/>
              </a:solidFill>
            </a:endParaRPr>
          </a:p>
          <a:p>
            <a:r>
              <a:rPr lang="fr-FR" sz="2400" dirty="0" smtClean="0">
                <a:solidFill>
                  <a:srgbClr val="C74444"/>
                </a:solidFill>
              </a:rPr>
              <a:t>Les étudiants retravaillent leur séquence en sous-groupe afin d’avoir un premier produit fini.</a:t>
            </a:r>
            <a:endParaRPr lang="fr-FR" sz="2400" dirty="0">
              <a:solidFill>
                <a:srgbClr val="C74444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" y="1862417"/>
            <a:ext cx="9144000" cy="1938992"/>
          </a:xfrm>
          <a:prstGeom prst="rect">
            <a:avLst/>
          </a:prstGeom>
          <a:solidFill>
            <a:srgbClr val="C74444"/>
          </a:solidFill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</a:t>
            </a:r>
            <a:r>
              <a:rPr lang="fr-FR" sz="2400" b="1" u="sng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</a:t>
            </a:r>
            <a:r>
              <a:rPr lang="fr-F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étape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Confrontation avec la réalité</a:t>
            </a:r>
            <a:endParaRPr lang="fr-F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fr-FR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En 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stage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(au mois de mars), Certains étudiants sont autorisés par leur maître de stage d’expérimenter une ou deux séquences.</a:t>
            </a:r>
            <a:endParaRPr lang="fr-FR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048842"/>
            <a:ext cx="9144000" cy="2677656"/>
          </a:xfrm>
          <a:prstGeom prst="rect">
            <a:avLst/>
          </a:prstGeom>
          <a:solidFill>
            <a:srgbClr val="FF6600"/>
          </a:solidFill>
        </p:spPr>
        <p:txBody>
          <a:bodyPr wrap="square">
            <a:spAutoFit/>
          </a:bodyPr>
          <a:lstStyle/>
          <a:p>
            <a:pPr algn="just"/>
            <a:r>
              <a:rPr lang="fr-FR" sz="2400" b="1" u="sng" dirty="0">
                <a:solidFill>
                  <a:srgbClr val="553876"/>
                </a:solidFill>
              </a:rPr>
              <a:t>6</a:t>
            </a:r>
            <a:r>
              <a:rPr lang="fr-FR" sz="2400" b="1" u="sng" baseline="30000" dirty="0" smtClean="0">
                <a:solidFill>
                  <a:srgbClr val="553876"/>
                </a:solidFill>
              </a:rPr>
              <a:t>e</a:t>
            </a:r>
            <a:r>
              <a:rPr lang="fr-FR" sz="2400" b="1" u="sng" dirty="0" smtClean="0">
                <a:solidFill>
                  <a:srgbClr val="553876"/>
                </a:solidFill>
              </a:rPr>
              <a:t> étape</a:t>
            </a:r>
            <a:r>
              <a:rPr lang="fr-FR" sz="2400" b="1" dirty="0" smtClean="0">
                <a:solidFill>
                  <a:srgbClr val="553876"/>
                </a:solidFill>
              </a:rPr>
              <a:t> </a:t>
            </a:r>
            <a:r>
              <a:rPr lang="fr-FR" sz="2400" dirty="0" smtClean="0">
                <a:solidFill>
                  <a:srgbClr val="553876"/>
                </a:solidFill>
              </a:rPr>
              <a:t>: </a:t>
            </a:r>
            <a:r>
              <a:rPr lang="fr-FR" sz="2400" b="1" dirty="0" smtClean="0">
                <a:solidFill>
                  <a:srgbClr val="553876"/>
                </a:solidFill>
              </a:rPr>
              <a:t>Analyse réflexive et collective</a:t>
            </a:r>
            <a:endParaRPr lang="fr-FR" sz="2400" dirty="0" smtClean="0">
              <a:solidFill>
                <a:srgbClr val="553876"/>
              </a:solidFill>
            </a:endParaRPr>
          </a:p>
          <a:p>
            <a:pPr algn="just"/>
            <a:endParaRPr lang="fr-FR" sz="2400" dirty="0" smtClean="0">
              <a:solidFill>
                <a:srgbClr val="553876"/>
              </a:solidFill>
            </a:endParaRPr>
          </a:p>
          <a:p>
            <a:pPr algn="just"/>
            <a:r>
              <a:rPr lang="fr-FR" sz="2400" dirty="0" smtClean="0">
                <a:solidFill>
                  <a:srgbClr val="553876"/>
                </a:solidFill>
              </a:rPr>
              <a:t>De retour de stage, des étudiants </a:t>
            </a:r>
            <a:r>
              <a:rPr lang="fr-FR" sz="2400" b="1" dirty="0" smtClean="0">
                <a:solidFill>
                  <a:srgbClr val="553876"/>
                </a:solidFill>
              </a:rPr>
              <a:t>présentent</a:t>
            </a:r>
            <a:r>
              <a:rPr lang="fr-FR" sz="2400" dirty="0" smtClean="0">
                <a:solidFill>
                  <a:srgbClr val="553876"/>
                </a:solidFill>
              </a:rPr>
              <a:t> aux autres leur expérimentation de séquence. Etudiants et enseignants </a:t>
            </a:r>
            <a:r>
              <a:rPr lang="fr-FR" sz="2400" b="1" dirty="0" smtClean="0">
                <a:solidFill>
                  <a:srgbClr val="553876"/>
                </a:solidFill>
              </a:rPr>
              <a:t>coopèrent au feedback </a:t>
            </a:r>
            <a:r>
              <a:rPr lang="fr-FR" sz="2400" dirty="0" smtClean="0">
                <a:solidFill>
                  <a:srgbClr val="553876"/>
                </a:solidFill>
              </a:rPr>
              <a:t>: Identification des points forts, à garder et des points à améliorer</a:t>
            </a:r>
          </a:p>
          <a:p>
            <a:pPr algn="just"/>
            <a:endParaRPr lang="fr-FR" sz="2400" dirty="0">
              <a:solidFill>
                <a:srgbClr val="5538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5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ntrepris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Apothicaire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Entreprise.thmx</Template>
  <TotalTime>1476</TotalTime>
  <Words>514</Words>
  <Application>Microsoft Macintosh PowerPoint</Application>
  <PresentationFormat>Présentation à l'écran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Entreprise</vt:lpstr>
      <vt:lpstr>1_Thème Office</vt:lpstr>
      <vt:lpstr>Partage d’expériences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classe atelier</dc:title>
  <dc:creator>Françoise Budo</dc:creator>
  <cp:lastModifiedBy>Zoé Risack</cp:lastModifiedBy>
  <cp:revision>20</cp:revision>
  <dcterms:created xsi:type="dcterms:W3CDTF">2015-11-30T17:38:31Z</dcterms:created>
  <dcterms:modified xsi:type="dcterms:W3CDTF">2015-12-18T10:07:03Z</dcterms:modified>
</cp:coreProperties>
</file>